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43"/>
  </p:notesMasterIdLst>
  <p:sldIdLst>
    <p:sldId id="272" r:id="rId2"/>
    <p:sldId id="275" r:id="rId3"/>
    <p:sldId id="274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3" r:id="rId41"/>
    <p:sldId id="314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pos="5568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pos="2808" userDrawn="1">
          <p15:clr>
            <a:srgbClr val="A4A3A4"/>
          </p15:clr>
        </p15:guide>
        <p15:guide id="6" pos="2952" userDrawn="1">
          <p15:clr>
            <a:srgbClr val="A4A3A4"/>
          </p15:clr>
        </p15:guide>
        <p15:guide id="7" orient="horz" pos="4032" userDrawn="1">
          <p15:clr>
            <a:srgbClr val="A4A3A4"/>
          </p15:clr>
        </p15:guide>
        <p15:guide id="8" orient="horz" pos="12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A1C9"/>
    <a:srgbClr val="004D77"/>
    <a:srgbClr val="78E26F"/>
    <a:srgbClr val="00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35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552" y="-112"/>
      </p:cViewPr>
      <p:guideLst>
        <p:guide orient="horz" pos="2160"/>
        <p:guide orient="horz" pos="4032"/>
        <p:guide orient="horz" pos="1224"/>
        <p:guide pos="192"/>
        <p:guide pos="5568"/>
        <p:guide pos="2880"/>
        <p:guide pos="2808"/>
        <p:guide pos="2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1-23T05:12:36" idx="1">
    <p:pos x="5903" y="3072"/>
    <p:text>Can we get the developer pic alone without the poster?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92661-C1BB-46F9-BC42-B039869DCD6E}" type="datetimeFigureOut">
              <a:rPr lang="en-US" smtClean="0"/>
              <a:pPr/>
              <a:t>11/2/15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15567-287E-4199-9627-22A551E0A7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1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kumimoji="0" lang="de-DE">
              <a:latin typeface="Arial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7849FAA0-8B9D-8B42-8C0D-D6209648988F}" type="slidenum">
              <a:rPr kumimoji="0" lang="en-US" altLang="zh-CN" sz="1200"/>
              <a:pPr/>
              <a:t>6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kumimoji="0" lang="de-DE">
              <a:latin typeface="Arial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E110D007-D36E-3A44-B1BF-570597113E4C}" type="slidenum">
              <a:rPr kumimoji="0" lang="en-US" altLang="zh-CN" sz="1200"/>
              <a:pPr/>
              <a:t>11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/>
            <a:endParaRPr kumimoji="0" lang="zh-CN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kumimoji="0" lang="de-DE">
              <a:latin typeface="Arial" charset="0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97051ACD-3193-FC45-B311-072129F2A838}" type="slidenum">
              <a:rPr kumimoji="0" lang="en-US" altLang="zh-CN" sz="1200"/>
              <a:pPr/>
              <a:t>40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0" lang="en-US" altLang="zh-CN" sz="2800" b="1">
                <a:latin typeface="Arial" charset="0"/>
              </a:rPr>
              <a:t>Cloud Foundry PaaS</a:t>
            </a:r>
          </a:p>
          <a:p>
            <a:endParaRPr kumimoji="0" lang="en-US" altLang="zh-CN" sz="2000">
              <a:latin typeface="Arial" charset="0"/>
            </a:endParaRPr>
          </a:p>
          <a:p>
            <a:r>
              <a:rPr kumimoji="0" lang="en-US" altLang="zh-CN" sz="2000">
                <a:latin typeface="Arial" charset="0"/>
              </a:rPr>
              <a:t>An application runs in a </a:t>
            </a:r>
            <a:r>
              <a:rPr kumimoji="0" lang="en-US" altLang="zh-CN" sz="2000" b="1">
                <a:latin typeface="Arial" charset="0"/>
              </a:rPr>
              <a:t>DEA. </a:t>
            </a:r>
            <a:r>
              <a:rPr kumimoji="0" lang="en-US" altLang="zh-CN" sz="2000">
                <a:latin typeface="Arial" charset="0"/>
              </a:rPr>
              <a:t>The</a:t>
            </a:r>
            <a:r>
              <a:rPr kumimoji="0" lang="en-US" altLang="zh-CN" sz="2000" b="1">
                <a:latin typeface="Arial" charset="0"/>
              </a:rPr>
              <a:t> Cloud Controller </a:t>
            </a:r>
            <a:r>
              <a:rPr kumimoji="0" lang="en-US" altLang="zh-CN" sz="2000">
                <a:latin typeface="Arial" charset="0"/>
              </a:rPr>
              <a:t>orchestrates the routing and lifecycle of all DEAs in the pool. </a:t>
            </a:r>
            <a:r>
              <a:rPr kumimoji="0" lang="en-US" altLang="zh-CN" sz="2000" b="1">
                <a:latin typeface="Arial" charset="0"/>
              </a:rPr>
              <a:t>Routers</a:t>
            </a:r>
            <a:r>
              <a:rPr kumimoji="0" lang="en-US" altLang="zh-CN" sz="2000">
                <a:latin typeface="Arial" charset="0"/>
              </a:rPr>
              <a:t> manage application traffic. </a:t>
            </a:r>
            <a:r>
              <a:rPr kumimoji="0" lang="en-US" altLang="zh-CN" sz="2000" b="1">
                <a:latin typeface="Arial" charset="0"/>
              </a:rPr>
              <a:t>Health Manager </a:t>
            </a:r>
            <a:r>
              <a:rPr kumimoji="0" lang="en-US" altLang="zh-CN" sz="2000">
                <a:latin typeface="Arial" charset="0"/>
              </a:rPr>
              <a:t>reports mismatched application states to the CC. A </a:t>
            </a:r>
            <a:r>
              <a:rPr kumimoji="0" lang="en-US" altLang="zh-CN" sz="2000" b="1">
                <a:latin typeface="Arial" charset="0"/>
              </a:rPr>
              <a:t>service</a:t>
            </a:r>
            <a:r>
              <a:rPr kumimoji="0" lang="en-US" altLang="zh-CN" sz="2000">
                <a:latin typeface="Arial" charset="0"/>
              </a:rPr>
              <a:t> </a:t>
            </a:r>
            <a:r>
              <a:rPr kumimoji="0" lang="en-US" altLang="zh-CN" sz="2000" b="1">
                <a:latin typeface="Arial" charset="0"/>
              </a:rPr>
              <a:t>gateway</a:t>
            </a:r>
            <a:r>
              <a:rPr kumimoji="0" lang="en-US" altLang="zh-CN" sz="2000">
                <a:latin typeface="Arial" charset="0"/>
              </a:rPr>
              <a:t> provides an interface for services (native or external). A </a:t>
            </a:r>
            <a:r>
              <a:rPr kumimoji="0" lang="en-US" altLang="zh-CN" sz="2000" b="1">
                <a:latin typeface="Arial" charset="0"/>
              </a:rPr>
              <a:t>messaging</a:t>
            </a:r>
            <a:r>
              <a:rPr kumimoji="0" lang="en-US" altLang="zh-CN" sz="2000">
                <a:latin typeface="Arial" charset="0"/>
              </a:rPr>
              <a:t> bus manages all system communication. Apps are accessed directly through the router while web and CLI clients (e.g., vmc, STS) access Cloud Controller via RESTful services.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56" tIns="44928" rIns="89856" bIns="44928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AD518ADE-BC76-904E-BB8B-51B6D8C38053}" type="slidenum">
              <a:rPr kumimoji="0" lang="en-US" altLang="zh-CN" sz="1200">
                <a:solidFill>
                  <a:srgbClr val="000000"/>
                </a:solidFill>
              </a:rPr>
              <a:pPr/>
              <a:t>41</a:t>
            </a:fld>
            <a:endParaRPr kumimoji="0"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rcRect t="361"/>
          <a:stretch>
            <a:fillRect/>
          </a:stretch>
        </p:blipFill>
        <p:spPr>
          <a:xfrm>
            <a:off x="315797" y="3155156"/>
            <a:ext cx="8512404" cy="2742407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/>
        </p:nvSpPr>
        <p:spPr bwMode="black">
          <a:xfrm>
            <a:off x="7589838" y="6537325"/>
            <a:ext cx="1249362" cy="1841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dirty="0" smtClean="0"/>
              <a:t>© 2015 IBM Corporation</a:t>
            </a:r>
            <a:endParaRPr lang="en-US" altLang="en-US" sz="1800" dirty="0" smtClean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304799" y="1050925"/>
            <a:ext cx="8534401" cy="0"/>
          </a:xfrm>
          <a:prstGeom prst="lin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0" name="Rectangle 142"/>
          <p:cNvSpPr>
            <a:spLocks noGrp="1" noChangeArrowheads="1"/>
          </p:cNvSpPr>
          <p:nvPr>
            <p:ph type="ctrTitle"/>
          </p:nvPr>
        </p:nvSpPr>
        <p:spPr>
          <a:xfrm>
            <a:off x="304800" y="1579183"/>
            <a:ext cx="8534400" cy="1073151"/>
          </a:xfrm>
          <a:extLst/>
        </p:spPr>
        <p:txBody>
          <a:bodyPr anchor="b"/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8751" name="Rectangle 14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2711979"/>
            <a:ext cx="7646988" cy="342738"/>
          </a:xfrm>
          <a:extLst/>
        </p:spPr>
        <p:txBody>
          <a:bodyPr anchor="b"/>
          <a:lstStyle>
            <a:lvl1pPr marL="0" indent="0">
              <a:buFont typeface="Wingdings" pitchFamily="2" charset="2"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8" y="3346131"/>
            <a:ext cx="1740003" cy="6044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04799" y="6537325"/>
            <a:ext cx="270669" cy="184150"/>
          </a:xfrm>
        </p:spPr>
        <p:txBody>
          <a:bodyPr lIns="0" tIns="0" rIns="0" bIns="0" anchor="ctr"/>
          <a:lstStyle/>
          <a:p>
            <a:pPr>
              <a:defRPr/>
            </a:pPr>
            <a:fld id="{AE2F3A57-F21C-4AD2-8FFB-6EF66B1A78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04800" y="522669"/>
            <a:ext cx="3213100" cy="425070"/>
          </a:xfrm>
        </p:spPr>
        <p:txBody>
          <a:bodyPr anchor="b"/>
          <a:lstStyle>
            <a:lvl1pPr marL="0" indent="0"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4" name="Picture 159" descr="5300_IBMpos_black_noR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97" y="615471"/>
            <a:ext cx="73010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794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5"/>
          <p:cNvSpPr>
            <a:spLocks noChangeShapeType="1"/>
          </p:cNvSpPr>
          <p:nvPr/>
        </p:nvSpPr>
        <p:spPr bwMode="auto">
          <a:xfrm>
            <a:off x="260350" y="549275"/>
            <a:ext cx="6914329" cy="181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black">
          <a:xfrm>
            <a:off x="5916613" y="6481763"/>
            <a:ext cx="30543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r" eaLnBrk="1" hangingPunct="1"/>
            <a:r>
              <a:rPr lang="en-US" altLang="zh-CN" sz="900"/>
              <a:t>© 2015 IBM Corporation</a:t>
            </a:r>
          </a:p>
        </p:txBody>
      </p:sp>
      <p:sp>
        <p:nvSpPr>
          <p:cNvPr id="6" name="Rectangle 28"/>
          <p:cNvSpPr>
            <a:spLocks noChangeArrowheads="1"/>
          </p:cNvSpPr>
          <p:nvPr/>
        </p:nvSpPr>
        <p:spPr bwMode="auto">
          <a:xfrm>
            <a:off x="171450" y="6456363"/>
            <a:ext cx="5524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fld id="{527D366D-4714-394A-8B5E-A3136413185C}" type="slidenum">
              <a:rPr lang="en-US" altLang="zh-CN" sz="1000"/>
              <a:pPr eaLnBrk="1" hangingPunct="1"/>
              <a:t>‹#›</a:t>
            </a:fld>
            <a:endParaRPr lang="en-US" altLang="zh-CN" sz="1000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97256" y="565053"/>
            <a:ext cx="6836888" cy="67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slide style</a:t>
            </a:r>
          </a:p>
        </p:txBody>
      </p:sp>
      <p:sp>
        <p:nvSpPr>
          <p:cNvPr id="10" name="Text Box 60"/>
          <p:cNvSpPr txBox="1">
            <a:spLocks noChangeArrowheads="1"/>
          </p:cNvSpPr>
          <p:nvPr userDrawn="1"/>
        </p:nvSpPr>
        <p:spPr bwMode="auto">
          <a:xfrm>
            <a:off x="304800" y="136525"/>
            <a:ext cx="4192588" cy="3286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37373"/>
            </a:prstShdw>
          </a:effectLst>
          <a:extLst/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ct val="50000"/>
              </a:spcAft>
              <a:buClr>
                <a:schemeClr val="tx1"/>
              </a:buClr>
              <a:defRPr/>
            </a:pPr>
            <a:r>
              <a:rPr lang="en-US" sz="900" dirty="0" smtClean="0">
                <a:solidFill>
                  <a:srgbClr val="58595B"/>
                </a:solidFill>
                <a:ea typeface="ＭＳ Ｐゴシック" pitchFamily="34" charset="-128"/>
              </a:rPr>
              <a:t>IBM </a:t>
            </a:r>
            <a:r>
              <a:rPr lang="en-US" sz="900" b="1" dirty="0" smtClean="0">
                <a:solidFill>
                  <a:srgbClr val="58595B"/>
                </a:solidFill>
                <a:ea typeface="ＭＳ Ｐゴシック" pitchFamily="34" charset="-128"/>
              </a:rPr>
              <a:t>Global Business Services</a:t>
            </a:r>
          </a:p>
        </p:txBody>
      </p:sp>
      <p:pic>
        <p:nvPicPr>
          <p:cNvPr id="11" name="Picture 159" descr="5300_IBMpos_black_no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51" y="146779"/>
            <a:ext cx="73010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95971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7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black">
          <a:xfrm>
            <a:off x="7589838" y="6537325"/>
            <a:ext cx="1249362" cy="1841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dirty="0" smtClean="0"/>
              <a:t>© 2015 IBM Corporation</a:t>
            </a:r>
            <a:endParaRPr lang="en-US" altLang="en-US" sz="1800" dirty="0" smtClean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304799" y="1050925"/>
            <a:ext cx="8534401" cy="0"/>
          </a:xfrm>
          <a:prstGeom prst="lin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0" name="Rectangle 142"/>
          <p:cNvSpPr>
            <a:spLocks noGrp="1" noChangeArrowheads="1"/>
          </p:cNvSpPr>
          <p:nvPr>
            <p:ph type="ctrTitle"/>
          </p:nvPr>
        </p:nvSpPr>
        <p:spPr>
          <a:xfrm>
            <a:off x="304800" y="1853787"/>
            <a:ext cx="8534400" cy="1073151"/>
          </a:xfrm>
          <a:extLst/>
        </p:spPr>
        <p:txBody>
          <a:bodyPr anchor="b"/>
          <a:lstStyle>
            <a:lvl1pPr>
              <a:defRPr sz="2800" b="1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04799" y="6537325"/>
            <a:ext cx="270669" cy="184150"/>
          </a:xfrm>
        </p:spPr>
        <p:txBody>
          <a:bodyPr lIns="0" tIns="0" rIns="0" bIns="0" anchor="ctr"/>
          <a:lstStyle/>
          <a:p>
            <a:pPr>
              <a:defRPr/>
            </a:pPr>
            <a:fld id="{AE2F3A57-F21C-4AD2-8FFB-6EF66B1A78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59" descr="5300_IBMpos_black_no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97" y="615471"/>
            <a:ext cx="73010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/>
          <a:srcRect t="361"/>
          <a:stretch>
            <a:fillRect/>
          </a:stretch>
        </p:blipFill>
        <p:spPr>
          <a:xfrm>
            <a:off x="315797" y="3155156"/>
            <a:ext cx="8512404" cy="27424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8" y="3346131"/>
            <a:ext cx="1740003" cy="6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45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 sz="1800"/>
            </a:lvl1pPr>
            <a:lvl2pPr>
              <a:defRPr sz="1600"/>
            </a:lvl2pPr>
            <a:lvl3pPr>
              <a:defRPr sz="1400"/>
            </a:lvl3pPr>
            <a:lvl5pPr>
              <a:defRPr sz="1100"/>
            </a:lvl5pPr>
            <a:lvl6pPr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017AE-6C25-4319-A59A-AA5A596B6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019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2F3A57-F21C-4AD2-8FFB-6EF66B1A78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799" y="1965325"/>
            <a:ext cx="4152901" cy="4379913"/>
          </a:xfrm>
        </p:spPr>
        <p:txBody>
          <a:bodyPr/>
          <a:lstStyle>
            <a:lvl1pPr>
              <a:buClrTx/>
              <a:defRPr/>
            </a:lvl1pPr>
            <a:lvl3pPr>
              <a:defRPr/>
            </a:lvl3pPr>
            <a:lvl5pPr>
              <a:defRPr sz="1100"/>
            </a:lvl5pPr>
            <a:lvl6pPr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686299" y="1965325"/>
            <a:ext cx="4152901" cy="4379913"/>
          </a:xfrm>
        </p:spPr>
        <p:txBody>
          <a:bodyPr/>
          <a:lstStyle>
            <a:lvl1pPr>
              <a:buClrTx/>
              <a:defRPr/>
            </a:lvl1pPr>
            <a:lvl3pPr>
              <a:defRPr/>
            </a:lvl3pPr>
            <a:lvl5pPr>
              <a:defRPr sz="1100"/>
            </a:lvl5pPr>
            <a:lvl6pPr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  <p:transition xmlns:p14="http://schemas.microsoft.com/office/powerpoint/2010/main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86299" y="2621280"/>
            <a:ext cx="4152901" cy="3723958"/>
          </a:xfrm>
        </p:spPr>
        <p:txBody>
          <a:bodyPr/>
          <a:lstStyle>
            <a:lvl1pPr>
              <a:buClrTx/>
              <a:defRPr/>
            </a:lvl1pPr>
            <a:lvl3pPr>
              <a:defRPr/>
            </a:lvl3pPr>
            <a:lvl5pPr>
              <a:defRPr sz="1100"/>
            </a:lvl5pPr>
            <a:lvl6pPr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/>
          </p:nvPr>
        </p:nvSpPr>
        <p:spPr>
          <a:xfrm>
            <a:off x="4686300" y="1965960"/>
            <a:ext cx="415290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2F3A57-F21C-4AD2-8FFB-6EF66B1A78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799" y="2621280"/>
            <a:ext cx="4152901" cy="3723958"/>
          </a:xfrm>
        </p:spPr>
        <p:txBody>
          <a:bodyPr/>
          <a:lstStyle>
            <a:lvl1pPr>
              <a:buClrTx/>
              <a:defRPr/>
            </a:lvl1pPr>
            <a:lvl3pPr>
              <a:defRPr/>
            </a:lvl3pPr>
            <a:lvl5pPr>
              <a:defRPr sz="1100"/>
            </a:lvl5pPr>
            <a:lvl6pPr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/>
          </p:nvPr>
        </p:nvSpPr>
        <p:spPr>
          <a:xfrm>
            <a:off x="304800" y="1965960"/>
            <a:ext cx="415290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1"/>
          </p:nvPr>
        </p:nvSpPr>
        <p:spPr>
          <a:xfrm>
            <a:off x="304800" y="1965960"/>
            <a:ext cx="8539480" cy="438912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2F3A57-F21C-4AD2-8FFB-6EF66B1A78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2F3A57-F21C-4AD2-8FFB-6EF66B1A78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2F3A57-F21C-4AD2-8FFB-6EF66B1A78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black">
          <a:xfrm>
            <a:off x="7589838" y="6537325"/>
            <a:ext cx="1249362" cy="1841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dirty="0" smtClean="0"/>
              <a:t>© 2015 IBM Corporation</a:t>
            </a:r>
            <a:endParaRPr lang="en-US" altLang="en-US" sz="1800" dirty="0" smtClean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304799" y="1050925"/>
            <a:ext cx="8534401" cy="0"/>
          </a:xfrm>
          <a:prstGeom prst="lin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0" name="Rectangle 142"/>
          <p:cNvSpPr>
            <a:spLocks noGrp="1" noChangeArrowheads="1"/>
          </p:cNvSpPr>
          <p:nvPr>
            <p:ph type="ctrTitle"/>
          </p:nvPr>
        </p:nvSpPr>
        <p:spPr>
          <a:xfrm>
            <a:off x="304800" y="1853787"/>
            <a:ext cx="8534400" cy="1073151"/>
          </a:xfrm>
          <a:extLst/>
        </p:spPr>
        <p:txBody>
          <a:bodyPr anchor="b"/>
          <a:lstStyle>
            <a:lvl1pPr>
              <a:defRPr sz="48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8" y="3346131"/>
            <a:ext cx="1740003" cy="6044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04799" y="6537325"/>
            <a:ext cx="270669" cy="184150"/>
          </a:xfrm>
        </p:spPr>
        <p:txBody>
          <a:bodyPr lIns="0" tIns="0" rIns="0" bIns="0" anchor="ctr"/>
          <a:lstStyle/>
          <a:p>
            <a:pPr>
              <a:defRPr/>
            </a:pPr>
            <a:fld id="{AE2F3A57-F21C-4AD2-8FFB-6EF66B1A78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59" descr="5300_IBMpos_black_noR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75" y="358781"/>
            <a:ext cx="73010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/>
          <a:srcRect t="361"/>
          <a:stretch>
            <a:fillRect/>
          </a:stretch>
        </p:blipFill>
        <p:spPr>
          <a:xfrm>
            <a:off x="315797" y="3155156"/>
            <a:ext cx="8512404" cy="27424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5" y="3338873"/>
            <a:ext cx="1740003" cy="6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45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9" descr="5300_IBMpos_black_noR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51" y="146779"/>
            <a:ext cx="73010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97256" y="565053"/>
            <a:ext cx="6836888" cy="67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slide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799" y="1965325"/>
            <a:ext cx="8534401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 flipV="1">
            <a:off x="304801" y="540399"/>
            <a:ext cx="6842855" cy="8876"/>
          </a:xfrm>
          <a:prstGeom prst="line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black">
          <a:xfrm>
            <a:off x="7567613" y="6537325"/>
            <a:ext cx="1271587" cy="1841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dirty="0" smtClean="0"/>
              <a:t>© 2015 IBM Corporation</a:t>
            </a:r>
            <a:endParaRPr lang="en-US" altLang="en-US" sz="1800" dirty="0" smtClean="0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304799" y="6537325"/>
            <a:ext cx="270669" cy="184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800">
                <a:latin typeface="+mn-lt"/>
              </a:defRPr>
            </a:lvl1pPr>
          </a:lstStyle>
          <a:p>
            <a:pPr>
              <a:defRPr/>
            </a:pPr>
            <a:fld id="{AE2F3A57-F21C-4AD2-8FFB-6EF66B1A78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Text Box 60"/>
          <p:cNvSpPr txBox="1">
            <a:spLocks noChangeArrowheads="1"/>
          </p:cNvSpPr>
          <p:nvPr/>
        </p:nvSpPr>
        <p:spPr bwMode="auto">
          <a:xfrm>
            <a:off x="304800" y="136525"/>
            <a:ext cx="4192588" cy="3286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37373"/>
            </a:prstShdw>
          </a:effectLst>
          <a:extLst/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ct val="50000"/>
              </a:spcAft>
              <a:buClr>
                <a:schemeClr val="tx1"/>
              </a:buClr>
              <a:defRPr/>
            </a:pPr>
            <a:r>
              <a:rPr lang="en-US" sz="900" dirty="0" smtClean="0">
                <a:solidFill>
                  <a:srgbClr val="58595B"/>
                </a:solidFill>
                <a:ea typeface="ＭＳ Ｐゴシック" pitchFamily="34" charset="-128"/>
              </a:rPr>
              <a:t>IBM </a:t>
            </a:r>
            <a:r>
              <a:rPr lang="en-US" sz="900" b="1" dirty="0" smtClean="0">
                <a:solidFill>
                  <a:srgbClr val="58595B"/>
                </a:solidFill>
                <a:ea typeface="ＭＳ Ｐゴシック" pitchFamily="34" charset="-128"/>
              </a:rPr>
              <a:t>Global Business Services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876" y="6467654"/>
            <a:ext cx="931266" cy="3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5" r:id="rId3"/>
    <p:sldLayoutId id="2147483688" r:id="rId4"/>
    <p:sldLayoutId id="2147483689" r:id="rId5"/>
    <p:sldLayoutId id="2147483686" r:id="rId6"/>
    <p:sldLayoutId id="2147483687" r:id="rId7"/>
    <p:sldLayoutId id="2147483690" r:id="rId8"/>
    <p:sldLayoutId id="2147483691" r:id="rId9"/>
    <p:sldLayoutId id="2147483692" r:id="rId10"/>
    <p:sldLayoutId id="2147483693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  <a:ea typeface="MS PGothic" pitchFamily="34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  <a:ea typeface="MS PGothic" pitchFamily="34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  <a:ea typeface="MS PGothic" pitchFamily="34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  <a:ea typeface="MS PGothic" pitchFamily="34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ts val="0"/>
        </a:spcBef>
        <a:spcAft>
          <a:spcPts val="500"/>
        </a:spcAft>
        <a:buClrTx/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461963" indent="-222250" algn="l" rtl="0" eaLnBrk="1" fontAlgn="base" hangingPunct="1">
        <a:spcBef>
          <a:spcPts val="0"/>
        </a:spcBef>
        <a:spcAft>
          <a:spcPts val="400"/>
        </a:spcAft>
        <a:buClrTx/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MS PGothic" pitchFamily="34" charset="-128"/>
        </a:defRPr>
      </a:lvl2pPr>
      <a:lvl3pPr marL="682625" indent="-220663" algn="l" rtl="0" eaLnBrk="1" fontAlgn="base" hangingPunct="1">
        <a:spcBef>
          <a:spcPts val="0"/>
        </a:spcBef>
        <a:spcAft>
          <a:spcPts val="300"/>
        </a:spcAft>
        <a:buClrTx/>
        <a:buChar char="•"/>
        <a:defRPr sz="1400">
          <a:solidFill>
            <a:schemeClr val="tx1"/>
          </a:solidFill>
          <a:latin typeface="+mn-lt"/>
          <a:ea typeface="MS PGothic" pitchFamily="34" charset="-128"/>
        </a:defRPr>
      </a:lvl3pPr>
      <a:lvl4pPr marL="914400" indent="-231775" algn="l" rtl="0" eaLnBrk="1" fontAlgn="base" hangingPunct="1">
        <a:spcBef>
          <a:spcPts val="0"/>
        </a:spcBef>
        <a:spcAft>
          <a:spcPts val="200"/>
        </a:spcAft>
        <a:buClrTx/>
        <a:buFont typeface="Arial" panose="020B0604020202020204" pitchFamily="34" charset="0"/>
        <a:buChar char="‒"/>
        <a:defRPr sz="1200">
          <a:solidFill>
            <a:schemeClr val="tx1"/>
          </a:solidFill>
          <a:latin typeface="+mn-lt"/>
          <a:ea typeface="MS PGothic" pitchFamily="34" charset="-128"/>
        </a:defRPr>
      </a:lvl4pPr>
      <a:lvl5pPr marL="1146175" indent="-231775" algn="l" rtl="0" eaLnBrk="1" fontAlgn="base" hangingPunct="1">
        <a:spcBef>
          <a:spcPts val="0"/>
        </a:spcBef>
        <a:spcAft>
          <a:spcPts val="100"/>
        </a:spcAft>
        <a:buClrTx/>
        <a:buFont typeface="Wingdings" panose="05000000000000000000" pitchFamily="2" charset="2"/>
        <a:buChar char="§"/>
        <a:defRPr sz="1100">
          <a:solidFill>
            <a:schemeClr val="tx1"/>
          </a:solidFill>
          <a:latin typeface="+mn-lt"/>
          <a:ea typeface="MS PGothic" pitchFamily="34" charset="-128"/>
        </a:defRPr>
      </a:lvl5pPr>
      <a:lvl6pPr marL="1376363" indent="-227013" algn="l" rtl="0" eaLnBrk="1" fontAlgn="base" hangingPunct="1">
        <a:spcBef>
          <a:spcPts val="0"/>
        </a:spcBef>
        <a:spcAft>
          <a:spcPct val="0"/>
        </a:spcAft>
        <a:buClrTx/>
        <a:buFont typeface="Arial" panose="020B0604020202020204" pitchFamily="34" charset="0"/>
        <a:buChar char="‒"/>
        <a:defRPr sz="1000">
          <a:solidFill>
            <a:schemeClr val="tx1"/>
          </a:solidFill>
          <a:latin typeface="+mn-lt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1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jpeg"/><Relationship Id="rId6" Type="http://schemas.openxmlformats.org/officeDocument/2006/relationships/image" Target="../media/image7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loudfoundry.org/devguide/installcf/whats-new-v6.html" TargetMode="External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ace.ciopaas1.innovate.ibm.co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jpe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hyperlink" Target="http://docs.cloudfoundry.org/concepts/architecture/execution-agent.html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jpe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8" y="2680397"/>
            <a:ext cx="8534401" cy="744537"/>
          </a:xfrm>
        </p:spPr>
        <p:txBody>
          <a:bodyPr/>
          <a:lstStyle/>
          <a:p>
            <a:pPr algn="ctr"/>
            <a:r>
              <a:rPr lang="en-US" sz="4400" b="1" dirty="0" err="1">
                <a:solidFill>
                  <a:schemeClr val="bg1">
                    <a:lumMod val="95000"/>
                  </a:schemeClr>
                </a:solidFill>
                <a:latin typeface="HelveticaNeueLT Std Med" panose="020B0604020202020204" pitchFamily="34" charset="0"/>
              </a:rPr>
              <a:t>Bluemix</a:t>
            </a:r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HelveticaNeueLT Std Med" panose="020B0604020202020204" pitchFamily="34" charset="0"/>
              </a:rPr>
              <a:t> Introduction and Practices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9" y="354940"/>
            <a:ext cx="749308" cy="302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978" y="354940"/>
            <a:ext cx="557427" cy="444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49" y="966097"/>
            <a:ext cx="2351285" cy="1511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93" y="4222983"/>
            <a:ext cx="1949681" cy="19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351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AutoShape 5"/>
          <p:cNvSpPr>
            <a:spLocks/>
          </p:cNvSpPr>
          <p:nvPr/>
        </p:nvSpPr>
        <p:spPr bwMode="auto">
          <a:xfrm>
            <a:off x="317500" y="587375"/>
            <a:ext cx="8328025" cy="322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xtLst/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cs typeface="Arial" charset="0"/>
                <a:sym typeface="HelvNeue Medium for IBM" charset="0"/>
              </a:rPr>
              <a:t>2.4  Scaling and Monitoring in </a:t>
            </a:r>
            <a:r>
              <a:rPr lang="en-US" altLang="zh-CN" sz="24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cs typeface="Arial" charset="0"/>
                <a:sym typeface="HelvNeue Medium for IBM" charset="0"/>
              </a:rPr>
              <a:t>Bluemix</a:t>
            </a:r>
            <a:endParaRPr lang="en-US" altLang="zh-CN" sz="2400" b="1" dirty="0">
              <a:solidFill>
                <a:srgbClr val="003E69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" charset="0"/>
            </a:endParaRPr>
          </a:p>
        </p:txBody>
      </p:sp>
      <p:sp>
        <p:nvSpPr>
          <p:cNvPr id="18434" name="AutoShape 7"/>
          <p:cNvSpPr>
            <a:spLocks/>
          </p:cNvSpPr>
          <p:nvPr/>
        </p:nvSpPr>
        <p:spPr bwMode="auto">
          <a:xfrm>
            <a:off x="363541" y="992708"/>
            <a:ext cx="8518525" cy="21431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Calibri" charset="0"/>
                <a:sym typeface="HelvNeue Light for IBM" charset="0"/>
              </a:rPr>
              <a:t>---Fully integrated environment for deploying and managing your application</a:t>
            </a:r>
          </a:p>
        </p:txBody>
      </p:sp>
      <p:sp>
        <p:nvSpPr>
          <p:cNvPr id="18435" name="AutoShape 8"/>
          <p:cNvSpPr>
            <a:spLocks/>
          </p:cNvSpPr>
          <p:nvPr/>
        </p:nvSpPr>
        <p:spPr bwMode="auto">
          <a:xfrm>
            <a:off x="6446838" y="2011363"/>
            <a:ext cx="2082800" cy="4254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defTabSz="455613" eaLnBrk="1" hangingPunct="1">
              <a:lnSpc>
                <a:spcPts val="1400"/>
              </a:lnSpc>
            </a:pPr>
            <a:r>
              <a:rPr lang="en-US" altLang="zh-CN" sz="2000">
                <a:solidFill>
                  <a:srgbClr val="444444"/>
                </a:solidFill>
                <a:latin typeface="Calibri" charset="0"/>
                <a:sym typeface="HelvNeue Light for IBM" charset="0"/>
              </a:rPr>
              <a:t>Single Dashboard</a:t>
            </a:r>
            <a:endParaRPr lang="en-US" altLang="zh-CN" sz="20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8436" name="AutoShape 9"/>
          <p:cNvSpPr>
            <a:spLocks/>
          </p:cNvSpPr>
          <p:nvPr/>
        </p:nvSpPr>
        <p:spPr bwMode="auto">
          <a:xfrm>
            <a:off x="6435725" y="2370138"/>
            <a:ext cx="2209800" cy="4746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defTabSz="584200" eaLnBrk="1" hangingPunct="1"/>
            <a:r>
              <a:rPr lang="en-US" altLang="zh-CN" sz="1200">
                <a:solidFill>
                  <a:srgbClr val="737271"/>
                </a:solidFill>
                <a:latin typeface="Calibri" charset="0"/>
                <a:sym typeface="HelvNeue Light for IBM" charset="0"/>
              </a:rPr>
              <a:t>Single view of application health, usage and status</a:t>
            </a:r>
            <a:endParaRPr lang="en-US" altLang="zh-CN" sz="12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8437" name="AutoShape 10"/>
          <p:cNvSpPr>
            <a:spLocks/>
          </p:cNvSpPr>
          <p:nvPr/>
        </p:nvSpPr>
        <p:spPr bwMode="auto">
          <a:xfrm>
            <a:off x="6453188" y="3375025"/>
            <a:ext cx="3155950" cy="37147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defTabSz="455613" eaLnBrk="1" hangingPunct="1">
              <a:lnSpc>
                <a:spcPts val="1400"/>
              </a:lnSpc>
            </a:pPr>
            <a:r>
              <a:rPr lang="en-US" altLang="zh-CN" sz="2000">
                <a:solidFill>
                  <a:srgbClr val="444444"/>
                </a:solidFill>
                <a:latin typeface="Calibri" charset="0"/>
                <a:sym typeface="HelvNeue Light for IBM" charset="0"/>
              </a:rPr>
              <a:t>Health and Monitoring</a:t>
            </a:r>
            <a:endParaRPr lang="en-US" altLang="zh-CN" sz="20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8438" name="AutoShape 11"/>
          <p:cNvSpPr>
            <a:spLocks/>
          </p:cNvSpPr>
          <p:nvPr/>
        </p:nvSpPr>
        <p:spPr bwMode="auto">
          <a:xfrm>
            <a:off x="6488113" y="3803650"/>
            <a:ext cx="2209800" cy="476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defTabSz="584200" eaLnBrk="1" hangingPunct="1"/>
            <a:r>
              <a:rPr lang="en-US" altLang="zh-CN" sz="1200">
                <a:solidFill>
                  <a:srgbClr val="737271"/>
                </a:solidFill>
                <a:latin typeface="Calibri" charset="0"/>
                <a:sym typeface="HelvNeue Light for IBM" charset="0"/>
              </a:rPr>
              <a:t>Integrated monitoring and diagnostics with the ability to add on features such as code level tracing</a:t>
            </a:r>
            <a:endParaRPr lang="en-US" altLang="zh-CN" sz="12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8439" name="AutoShape 12"/>
          <p:cNvSpPr>
            <a:spLocks/>
          </p:cNvSpPr>
          <p:nvPr/>
        </p:nvSpPr>
        <p:spPr bwMode="auto">
          <a:xfrm>
            <a:off x="6457950" y="4827588"/>
            <a:ext cx="1597025" cy="26828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defTabSz="455613" eaLnBrk="1" hangingPunct="1">
              <a:lnSpc>
                <a:spcPts val="1400"/>
              </a:lnSpc>
            </a:pPr>
            <a:r>
              <a:rPr lang="en-US" altLang="zh-CN" sz="2000">
                <a:solidFill>
                  <a:srgbClr val="444444"/>
                </a:solidFill>
                <a:latin typeface="Calibri" charset="0"/>
                <a:sym typeface="HelvNeue Light for IBM" charset="0"/>
              </a:rPr>
              <a:t>Scaling</a:t>
            </a:r>
            <a:endParaRPr lang="en-US" altLang="zh-CN" sz="20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8440" name="AutoShape 13"/>
          <p:cNvSpPr>
            <a:spLocks/>
          </p:cNvSpPr>
          <p:nvPr/>
        </p:nvSpPr>
        <p:spPr bwMode="auto">
          <a:xfrm>
            <a:off x="6446838" y="5041900"/>
            <a:ext cx="2209800" cy="476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 anchor="ctr"/>
          <a:lstStyle/>
          <a:p>
            <a:pPr defTabSz="584200" eaLnBrk="1" hangingPunct="1"/>
            <a:r>
              <a:rPr lang="en-US" altLang="zh-CN" sz="1200">
                <a:solidFill>
                  <a:srgbClr val="737271"/>
                </a:solidFill>
                <a:latin typeface="Calibri" charset="0"/>
                <a:sym typeface="HelvNeue Light for IBM" charset="0"/>
              </a:rPr>
              <a:t>Ability to scale the application by adding new runtime instances</a:t>
            </a:r>
            <a:endParaRPr lang="en-US" altLang="zh-CN" sz="12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8441" name="AutoShape 13"/>
          <p:cNvSpPr>
            <a:spLocks/>
          </p:cNvSpPr>
          <p:nvPr/>
        </p:nvSpPr>
        <p:spPr bwMode="auto">
          <a:xfrm>
            <a:off x="6543675" y="5037138"/>
            <a:ext cx="2211388" cy="476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endParaRPr lang="zh-CN" altLang="en-US"/>
          </a:p>
        </p:txBody>
      </p:sp>
      <p:pic>
        <p:nvPicPr>
          <p:cNvPr id="1844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128838"/>
            <a:ext cx="5811837" cy="327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165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3" name="Title 1"/>
          <p:cNvSpPr>
            <a:spLocks noGrp="1"/>
          </p:cNvSpPr>
          <p:nvPr>
            <p:ph type="title"/>
          </p:nvPr>
        </p:nvSpPr>
        <p:spPr>
          <a:xfrm>
            <a:off x="314325" y="590550"/>
            <a:ext cx="8410575" cy="612775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CN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2.5 </a:t>
            </a:r>
            <a:r>
              <a:rPr kumimoji="0" lang="en-US" altLang="zh-CN" sz="24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Which services can </a:t>
            </a:r>
            <a:r>
              <a:rPr kumimoji="0" lang="en-US" altLang="zh-CN" sz="24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Bluemix</a:t>
            </a:r>
            <a:r>
              <a:rPr kumimoji="0" lang="en-US" altLang="zh-CN" sz="24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 offer?</a:t>
            </a: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293688" y="1247788"/>
            <a:ext cx="842370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Calibri" charset="0"/>
                <a:cs typeface="Arial" charset="0"/>
              </a:rPr>
              <a:t>The service marketplace is defined as the aggregate catalog of services and plans advertised to a Cloud Foundry instance by all registered brokers. </a:t>
            </a:r>
          </a:p>
          <a:p>
            <a:pPr eaLnBrk="1" hangingPunct="1"/>
            <a:endParaRPr lang="en-US" altLang="zh-CN" dirty="0">
              <a:solidFill>
                <a:srgbClr val="000000"/>
              </a:solidFill>
              <a:latin typeface="Calibri" charset="0"/>
              <a:cs typeface="Arial" charset="0"/>
            </a:endParaRP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Calibri" charset="0"/>
                <a:cs typeface="Arial" charset="0"/>
              </a:rPr>
              <a:t>The IBM </a:t>
            </a:r>
            <a:r>
              <a:rPr lang="en-US" altLang="zh-CN" dirty="0" err="1">
                <a:solidFill>
                  <a:srgbClr val="000000"/>
                </a:solidFill>
                <a:latin typeface="Calibri" charset="0"/>
                <a:cs typeface="Arial" charset="0"/>
              </a:rPr>
              <a:t>BlueMix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  <a:cs typeface="Arial" charset="0"/>
              </a:rPr>
              <a:t> Services are the main differentiator against other Cloud Foundry </a:t>
            </a:r>
            <a:r>
              <a:rPr lang="en-US" altLang="zh-CN" dirty="0" err="1">
                <a:solidFill>
                  <a:srgbClr val="000000"/>
                </a:solidFill>
                <a:latin typeface="Calibri" charset="0"/>
                <a:cs typeface="Arial" charset="0"/>
              </a:rPr>
              <a:t>PaaS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  <a:cs typeface="Arial" charset="0"/>
              </a:rPr>
              <a:t> Offerings such as Pivotal.</a:t>
            </a:r>
          </a:p>
          <a:p>
            <a:pPr eaLnBrk="1" hangingPunct="1"/>
            <a:endParaRPr lang="en-US" altLang="zh-CN" dirty="0">
              <a:solidFill>
                <a:srgbClr val="000000"/>
              </a:solidFill>
              <a:latin typeface="Calibri" charset="0"/>
              <a:cs typeface="Arial" charset="0"/>
            </a:endParaRPr>
          </a:p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Calibri" charset="0"/>
                <a:cs typeface="Arial" charset="0"/>
              </a:rPr>
              <a:t>Integrate and Share is the mission.</a:t>
            </a:r>
          </a:p>
        </p:txBody>
      </p:sp>
      <p:pic>
        <p:nvPicPr>
          <p:cNvPr id="19459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3341695"/>
            <a:ext cx="5430838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0157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454150"/>
            <a:ext cx="8685212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13" y="585788"/>
            <a:ext cx="8410575" cy="614362"/>
          </a:xfrm>
        </p:spPr>
        <p:txBody>
          <a:bodyPr/>
          <a:lstStyle/>
          <a:p>
            <a:pPr>
              <a:defRPr/>
            </a:pP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3.1 </a:t>
            </a:r>
            <a:r>
              <a:rPr kumimoji="0" lang="en-US" altLang="zh-CN" sz="20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Bluemix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 management - Dashboard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195763" y="2379663"/>
            <a:ext cx="2286000" cy="1204912"/>
          </a:xfrm>
          <a:prstGeom prst="wedgeRoundRectCallout">
            <a:avLst>
              <a:gd name="adj1" fmla="val 48057"/>
              <a:gd name="adj2" fmla="val 99161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These services can be shared with the other APPs</a:t>
            </a:r>
          </a:p>
        </p:txBody>
      </p:sp>
      <p:cxnSp>
        <p:nvCxnSpPr>
          <p:cNvPr id="6" name="直线箭头连接符 5"/>
          <p:cNvCxnSpPr/>
          <p:nvPr/>
        </p:nvCxnSpPr>
        <p:spPr>
          <a:xfrm flipH="1">
            <a:off x="5748338" y="3114675"/>
            <a:ext cx="2112962" cy="1376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H="1">
            <a:off x="7874000" y="3087688"/>
            <a:ext cx="320675" cy="1403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6544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515938"/>
            <a:ext cx="8410575" cy="685800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3.2 </a:t>
            </a:r>
            <a:r>
              <a:rPr kumimoji="0" lang="en-US" altLang="zh-CN" sz="20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Bluemix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 management - APP </a:t>
            </a: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Dashboard</a:t>
            </a:r>
            <a:r>
              <a:rPr kumimoji="0" lang="en-US" altLang="zh-CN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/>
            </a:r>
            <a:br>
              <a:rPr kumimoji="0" lang="en-US" altLang="zh-CN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</a:br>
            <a:r>
              <a:rPr lang="en-US" altLang="zh-CN" sz="1600" kern="1200" dirty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---Show service credentials</a:t>
            </a:r>
            <a:endParaRPr lang="en-US" altLang="zh-CN" sz="1600" kern="1200" dirty="0">
              <a:solidFill>
                <a:srgbClr val="FFFFFF"/>
              </a:solidFill>
              <a:latin typeface="+mj-lt"/>
              <a:ea typeface="MS PGothic" pitchFamily="34" charset="-128"/>
              <a:cs typeface="+mn-cs"/>
            </a:endParaRPr>
          </a:p>
        </p:txBody>
      </p:sp>
      <p:pic>
        <p:nvPicPr>
          <p:cNvPr id="2253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352553"/>
            <a:ext cx="7366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线箭头连接符 4"/>
          <p:cNvCxnSpPr/>
          <p:nvPr/>
        </p:nvCxnSpPr>
        <p:spPr>
          <a:xfrm>
            <a:off x="4037013" y="4357688"/>
            <a:ext cx="361950" cy="5349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8567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29" y="492650"/>
            <a:ext cx="8410575" cy="774700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3.2 </a:t>
            </a:r>
            <a:r>
              <a:rPr kumimoji="0" lang="en-US" altLang="zh-CN" sz="20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Bluemix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 management - APP </a:t>
            </a:r>
            <a:r>
              <a:rPr kumimoji="0" lang="en-US" altLang="zh-CN" sz="2000" b="1" dirty="0" err="1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Dashboard#Guide</a:t>
            </a:r>
            <a:r>
              <a:rPr kumimoji="0" lang="en-US" altLang="zh-CN" sz="24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/>
            </a:r>
            <a:br>
              <a:rPr kumimoji="0" lang="en-US" altLang="zh-CN" sz="24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</a:br>
            <a:r>
              <a:rPr lang="en-US" altLang="zh-CN" sz="1600" kern="1200" dirty="0" smtClean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-</a:t>
            </a:r>
            <a:r>
              <a:rPr lang="en-US" altLang="zh-CN" sz="1600" kern="1200" dirty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--View </a:t>
            </a:r>
            <a:r>
              <a:rPr lang="en-US" altLang="zh-CN" sz="1600" kern="1200" dirty="0" smtClean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coding guide </a:t>
            </a:r>
            <a:r>
              <a:rPr lang="en-US" altLang="zh-CN" sz="1600" kern="1200" dirty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for this </a:t>
            </a:r>
            <a:r>
              <a:rPr lang="en-US" altLang="zh-CN" sz="1600" kern="1200" dirty="0" smtClean="0">
                <a:solidFill>
                  <a:srgbClr val="FFFFFF"/>
                </a:solidFill>
                <a:cs typeface="+mn-cs"/>
                <a:sym typeface="HelvNeue Medium for IBM" charset="0"/>
              </a:rPr>
              <a:t>app</a:t>
            </a:r>
            <a:endParaRPr kumimoji="0" lang="en-US" altLang="zh-CN" dirty="0">
              <a:solidFill>
                <a:srgbClr val="FFFFFF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2355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546225"/>
            <a:ext cx="8351838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0833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574675"/>
            <a:ext cx="8410575" cy="614363"/>
          </a:xfrm>
        </p:spPr>
        <p:txBody>
          <a:bodyPr/>
          <a:lstStyle/>
          <a:p>
            <a:pPr>
              <a:defRPr/>
            </a:pP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3.3 </a:t>
            </a:r>
            <a:r>
              <a:rPr kumimoji="0" lang="en-US" altLang="zh-CN" sz="20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Bluemix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 management </a:t>
            </a: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– APP Runtime</a:t>
            </a:r>
            <a:endParaRPr kumimoji="0" lang="en-US" altLang="zh-CN" sz="2000" dirty="0"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2457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434050"/>
            <a:ext cx="8167688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3818475"/>
            <a:ext cx="8167688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4296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574675"/>
            <a:ext cx="8410575" cy="614363"/>
          </a:xfrm>
        </p:spPr>
        <p:txBody>
          <a:bodyPr/>
          <a:lstStyle/>
          <a:p>
            <a:pPr>
              <a:defRPr/>
            </a:pP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3.4 </a:t>
            </a:r>
            <a:r>
              <a:rPr kumimoji="0" lang="en-US" altLang="zh-CN" sz="20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Bluemix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 management </a:t>
            </a: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– APP Files 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and Logs</a:t>
            </a:r>
            <a:endParaRPr kumimoji="0" lang="en-US" altLang="zh-CN" sz="2000" dirty="0"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2560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439863"/>
            <a:ext cx="8412163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0354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989138"/>
            <a:ext cx="8501062" cy="294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6713" y="574675"/>
            <a:ext cx="8410575" cy="614363"/>
          </a:xfrm>
        </p:spPr>
        <p:txBody>
          <a:bodyPr/>
          <a:lstStyle/>
          <a:p>
            <a:pPr>
              <a:defRPr/>
            </a:pP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3.5 </a:t>
            </a:r>
            <a:r>
              <a:rPr kumimoji="0" lang="en-US" altLang="zh-CN" sz="20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Bluemix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 management </a:t>
            </a: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– APP Environment Variables</a:t>
            </a:r>
            <a:endParaRPr kumimoji="0" lang="en-US" altLang="zh-CN" sz="2000" dirty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064331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293288"/>
            <a:ext cx="6697662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3934885"/>
            <a:ext cx="60547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1788" y="573088"/>
            <a:ext cx="8410575" cy="614362"/>
          </a:xfrm>
        </p:spPr>
        <p:txBody>
          <a:bodyPr/>
          <a:lstStyle/>
          <a:p>
            <a:pPr>
              <a:defRPr/>
            </a:pP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3.6 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An example to add </a:t>
            </a:r>
            <a:r>
              <a:rPr kumimoji="0" lang="en-US" altLang="zh-CN" sz="20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Node.js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 app and bind a </a:t>
            </a: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service#1</a:t>
            </a:r>
            <a:endParaRPr kumimoji="0" lang="en-US" altLang="zh-CN" sz="2000" dirty="0">
              <a:latin typeface="Arial" charset="0"/>
              <a:ea typeface="MS PGothic" charset="0"/>
              <a:cs typeface="Arial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5854700" y="3568700"/>
            <a:ext cx="1457325" cy="2554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632878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0" y="1294177"/>
            <a:ext cx="4686338" cy="283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4192590"/>
            <a:ext cx="7380288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1788" y="573088"/>
            <a:ext cx="8410575" cy="614362"/>
          </a:xfrm>
        </p:spPr>
        <p:txBody>
          <a:bodyPr/>
          <a:lstStyle/>
          <a:p>
            <a:pPr>
              <a:defRPr/>
            </a:pP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3.6 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An example to add </a:t>
            </a:r>
            <a:r>
              <a:rPr kumimoji="0" lang="en-US" altLang="zh-CN" sz="20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Node.js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 app and bind a </a:t>
            </a: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service#2</a:t>
            </a:r>
            <a:endParaRPr kumimoji="0" lang="en-US" altLang="zh-CN" sz="2000" dirty="0">
              <a:latin typeface="Arial" charset="0"/>
              <a:ea typeface="MS PGothic" charset="0"/>
              <a:cs typeface="Arial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411663" y="3087688"/>
            <a:ext cx="2125662" cy="27543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228109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NeueLT Std Med" panose="020B0604020202020204" pitchFamily="34" charset="0"/>
              </a:rPr>
              <a:t>Agenda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B017AE-6C25-4319-A59A-AA5A596B6EC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1679" y="1338601"/>
            <a:ext cx="8763000" cy="5090570"/>
          </a:xfrm>
        </p:spPr>
        <p:txBody>
          <a:bodyPr/>
          <a:lstStyle/>
          <a:p>
            <a:pPr>
              <a:lnSpc>
                <a:spcPts val="1800"/>
              </a:lnSpc>
              <a:spcAft>
                <a:spcPts val="0"/>
              </a:spcAft>
              <a:buFont typeface="Wingdings" charset="0"/>
              <a:buChar char="Ø"/>
            </a:pPr>
            <a:r>
              <a:rPr kumimoji="0" lang="en-US" altLang="zh-CN" b="1" dirty="0">
                <a:latin typeface="Arial" charset="0"/>
              </a:rPr>
              <a:t>1. </a:t>
            </a:r>
            <a:r>
              <a:rPr kumimoji="0" lang="en-US" altLang="zh-CN" sz="1600" b="1" dirty="0">
                <a:latin typeface="Arial" charset="0"/>
              </a:rPr>
              <a:t>IBM Cloud Services</a:t>
            </a:r>
          </a:p>
          <a:p>
            <a:pPr>
              <a:lnSpc>
                <a:spcPts val="1800"/>
              </a:lnSpc>
              <a:spcAft>
                <a:spcPts val="0"/>
              </a:spcAft>
              <a:buFont typeface="Wingdings" charset="0"/>
              <a:buChar char="Ø"/>
            </a:pPr>
            <a:r>
              <a:rPr kumimoji="0" lang="en-US" altLang="zh-CN" sz="1600" b="1" dirty="0">
                <a:latin typeface="Arial" charset="0"/>
              </a:rPr>
              <a:t>2. Introducing IBM </a:t>
            </a:r>
            <a:r>
              <a:rPr kumimoji="0" lang="en-US" altLang="zh-CN" sz="1600" b="1" dirty="0" err="1">
                <a:latin typeface="Arial" charset="0"/>
              </a:rPr>
              <a:t>Bluemix</a:t>
            </a:r>
            <a:endParaRPr kumimoji="0" lang="en-US" altLang="zh-CN" sz="1600" b="1" dirty="0">
              <a:latin typeface="Arial" charset="0"/>
            </a:endParaRP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2.1 </a:t>
            </a:r>
            <a:r>
              <a:rPr kumimoji="0" lang="en-US" altLang="zh-CN" sz="1200" b="1" dirty="0" err="1">
                <a:latin typeface="Arial" charset="0"/>
                <a:ea typeface="MS PGothic" charset="0"/>
                <a:sym typeface="HelvNeue Medium for IBM" charset="0"/>
              </a:rPr>
              <a:t>Bluemix</a:t>
            </a:r>
            <a:r>
              <a:rPr kumimoji="0" lang="en-US" altLang="zh-CN" sz="1200" b="1" dirty="0">
                <a:latin typeface="Arial" charset="0"/>
                <a:ea typeface="MS PGothic" charset="0"/>
                <a:sym typeface="HelvNeue Medium for IBM" charset="0"/>
              </a:rPr>
              <a:t> Architecture</a:t>
            </a:r>
            <a:endParaRPr kumimoji="0" lang="en-US" altLang="zh-CN" sz="1200" b="1" dirty="0">
              <a:latin typeface="Arial" charset="0"/>
              <a:ea typeface="MS PGothic" charset="0"/>
            </a:endParaRP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2.2 Innovation is fueled by Open standards for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Bluemix</a:t>
            </a:r>
            <a:endParaRPr kumimoji="0" lang="en-US" altLang="zh-CN" sz="1200" b="1" dirty="0">
              <a:latin typeface="Arial" charset="0"/>
              <a:ea typeface="MS PGothic" charset="0"/>
            </a:endParaRP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2.3 What can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Bluemix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Deliver? </a:t>
            </a: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2.4 Scaling and Monitoring in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Bluemix</a:t>
            </a:r>
            <a:endParaRPr kumimoji="0" lang="en-US" altLang="zh-CN" sz="1200" b="1" dirty="0">
              <a:latin typeface="Arial" charset="0"/>
              <a:ea typeface="MS PGothic" charset="0"/>
            </a:endParaRP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2.5 Which services can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Bluemix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offer?</a:t>
            </a:r>
          </a:p>
          <a:p>
            <a:pPr>
              <a:lnSpc>
                <a:spcPts val="1800"/>
              </a:lnSpc>
              <a:spcAft>
                <a:spcPts val="0"/>
              </a:spcAft>
              <a:buFont typeface="Wingdings" charset="0"/>
              <a:buChar char="Ø"/>
            </a:pPr>
            <a:r>
              <a:rPr kumimoji="0" lang="en-US" altLang="zh-CN" sz="1600" b="1" dirty="0">
                <a:latin typeface="Arial" charset="0"/>
              </a:rPr>
              <a:t>3. </a:t>
            </a:r>
            <a:r>
              <a:rPr kumimoji="0" lang="en-US" altLang="zh-CN" sz="1600" b="1" dirty="0" err="1">
                <a:latin typeface="Arial" charset="0"/>
              </a:rPr>
              <a:t>Bluemix</a:t>
            </a:r>
            <a:r>
              <a:rPr kumimoji="0" lang="en-US" altLang="zh-CN" sz="1600" b="1" dirty="0">
                <a:latin typeface="Arial" charset="0"/>
              </a:rPr>
              <a:t> Management</a:t>
            </a: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3.1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Bluemix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management - Dashboard</a:t>
            </a: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3.2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Bluemix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management – APP Dashboard</a:t>
            </a: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3.3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Bluemix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management – APP Runtime</a:t>
            </a: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3.4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Bluemix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management – APP Files and Logs</a:t>
            </a: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3.5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Bluemix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management – APP Environment Variables</a:t>
            </a: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3.6 An example to add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Node.js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app and bind a service</a:t>
            </a:r>
          </a:p>
          <a:p>
            <a:pPr>
              <a:lnSpc>
                <a:spcPts val="1800"/>
              </a:lnSpc>
              <a:spcAft>
                <a:spcPts val="0"/>
              </a:spcAft>
              <a:buFont typeface="Wingdings" charset="0"/>
              <a:buChar char="Ø"/>
            </a:pPr>
            <a:r>
              <a:rPr kumimoji="0" lang="en-US" altLang="zh-CN" sz="1600" b="1" dirty="0">
                <a:solidFill>
                  <a:schemeClr val="tx1"/>
                </a:solidFill>
                <a:latin typeface="Arial" charset="0"/>
              </a:rPr>
              <a:t>4. Integration </a:t>
            </a:r>
            <a:r>
              <a:rPr kumimoji="0" lang="en-US" altLang="zh-CN" sz="1200" b="1" dirty="0">
                <a:solidFill>
                  <a:schemeClr val="tx1"/>
                </a:solidFill>
                <a:latin typeface="Arial" charset="0"/>
              </a:rPr>
              <a:t>– API Management, Cloud Integration</a:t>
            </a:r>
            <a:r>
              <a:rPr kumimoji="0" lang="en-US" sz="1200" b="1" dirty="0">
                <a:solidFill>
                  <a:schemeClr val="tx1"/>
                </a:solidFill>
                <a:latin typeface="Arial" charset="0"/>
              </a:rPr>
              <a:t>, </a:t>
            </a:r>
            <a:r>
              <a:rPr kumimoji="0" lang="en-US" altLang="zh-CN" sz="1200" b="1" dirty="0">
                <a:solidFill>
                  <a:schemeClr val="tx1"/>
                </a:solidFill>
                <a:latin typeface="Arial" charset="0"/>
              </a:rPr>
              <a:t>Secure Gateway and IMC</a:t>
            </a:r>
          </a:p>
          <a:p>
            <a:pPr>
              <a:lnSpc>
                <a:spcPts val="1800"/>
              </a:lnSpc>
              <a:spcAft>
                <a:spcPts val="0"/>
              </a:spcAft>
              <a:buFont typeface="Wingdings" charset="0"/>
              <a:buChar char="Ø"/>
            </a:pPr>
            <a:r>
              <a:rPr kumimoji="0" lang="en-US" altLang="zh-CN" sz="1600" b="1" dirty="0">
                <a:solidFill>
                  <a:schemeClr val="tx1"/>
                </a:solidFill>
                <a:latin typeface="Arial" charset="0"/>
              </a:rPr>
              <a:t>5. </a:t>
            </a:r>
            <a:r>
              <a:rPr kumimoji="0" lang="en-US" altLang="zh-CN" sz="1600" b="1" dirty="0" err="1">
                <a:solidFill>
                  <a:schemeClr val="tx1"/>
                </a:solidFill>
                <a:latin typeface="Arial" charset="0"/>
              </a:rPr>
              <a:t>Bluemix</a:t>
            </a:r>
            <a:r>
              <a:rPr kumimoji="0" lang="en-US" altLang="zh-CN" sz="16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en-US" altLang="zh-CN" sz="1600" b="1" dirty="0" err="1">
                <a:solidFill>
                  <a:schemeClr val="tx1"/>
                </a:solidFill>
                <a:latin typeface="Arial" charset="0"/>
              </a:rPr>
              <a:t>DevOps</a:t>
            </a:r>
            <a:r>
              <a:rPr kumimoji="0" lang="en-US" altLang="zh-CN" sz="1600" b="1" dirty="0">
                <a:solidFill>
                  <a:schemeClr val="tx1"/>
                </a:solidFill>
                <a:latin typeface="Arial" charset="0"/>
              </a:rPr>
              <a:t> Services</a:t>
            </a: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5.1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DevOps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– Track/Plan</a:t>
            </a: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5.2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DevOps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– Code</a:t>
            </a: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5.3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DevOps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– Build/Deploy</a:t>
            </a:r>
          </a:p>
          <a:p>
            <a:pPr lvl="1">
              <a:lnSpc>
                <a:spcPts val="1800"/>
              </a:lnSpc>
              <a:spcAft>
                <a:spcPts val="0"/>
              </a:spcAft>
              <a:buFont typeface="Wingdings" charset="0"/>
              <a:buChar char="v"/>
            </a:pPr>
            <a:r>
              <a:rPr kumimoji="0" lang="en-US" altLang="zh-CN" sz="1200" b="1" dirty="0">
                <a:latin typeface="Arial" charset="0"/>
                <a:ea typeface="MS PGothic" charset="0"/>
              </a:rPr>
              <a:t>5.4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DevOps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- </a:t>
            </a:r>
            <a:r>
              <a:rPr kumimoji="0" lang="en-US" altLang="zh-CN" sz="1200" b="1" dirty="0" err="1">
                <a:latin typeface="Arial" charset="0"/>
                <a:ea typeface="MS PGothic" charset="0"/>
              </a:rPr>
              <a:t>Bluemix</a:t>
            </a:r>
            <a:r>
              <a:rPr kumimoji="0" lang="en-US" altLang="zh-CN" sz="1200" b="1" dirty="0">
                <a:latin typeface="Arial" charset="0"/>
                <a:ea typeface="MS PGothic" charset="0"/>
              </a:rPr>
              <a:t> Live Sync Process</a:t>
            </a:r>
          </a:p>
          <a:p>
            <a:pPr>
              <a:lnSpc>
                <a:spcPts val="1800"/>
              </a:lnSpc>
              <a:spcAft>
                <a:spcPts val="0"/>
              </a:spcAft>
              <a:buFont typeface="Wingdings" charset="0"/>
              <a:buChar char="Ø"/>
            </a:pPr>
            <a:r>
              <a:rPr kumimoji="0" lang="en-US" altLang="zh-CN" sz="1600" b="1" dirty="0">
                <a:solidFill>
                  <a:schemeClr val="tx1"/>
                </a:solidFill>
                <a:latin typeface="Arial" charset="0"/>
                <a:sym typeface="HelvNeue Medium for IBM" charset="0"/>
              </a:rPr>
              <a:t>6. Practice tips</a:t>
            </a:r>
          </a:p>
          <a:p>
            <a:pPr>
              <a:lnSpc>
                <a:spcPts val="1800"/>
              </a:lnSpc>
              <a:spcAft>
                <a:spcPts val="0"/>
              </a:spcAft>
              <a:buFont typeface="Wingdings" charset="0"/>
              <a:buChar char="Ø"/>
            </a:pPr>
            <a:r>
              <a:rPr kumimoji="0" lang="en-US" altLang="zh-CN" sz="1600" b="1" dirty="0">
                <a:solidFill>
                  <a:schemeClr val="tx1"/>
                </a:solidFill>
                <a:latin typeface="Arial" charset="0"/>
              </a:rPr>
              <a:t>7. </a:t>
            </a:r>
            <a:r>
              <a:rPr kumimoji="0" lang="en-US" altLang="zh-CN" sz="1600" b="1" dirty="0" err="1">
                <a:solidFill>
                  <a:schemeClr val="tx1"/>
                </a:solidFill>
                <a:latin typeface="Arial" charset="0"/>
              </a:rPr>
              <a:t>Bluemix</a:t>
            </a:r>
            <a:r>
              <a:rPr kumimoji="0" lang="zh-CN" altLang="en-US" sz="16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en-US" altLang="zh-CN" sz="1600" b="1" dirty="0" smtClean="0">
                <a:solidFill>
                  <a:schemeClr val="tx1"/>
                </a:solidFill>
                <a:latin typeface="Arial" charset="0"/>
              </a:rPr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4066883676"/>
      </p:ext>
    </p:extLst>
  </p:cSld>
  <p:clrMapOvr>
    <a:masterClrMapping/>
  </p:clrMapOvr>
  <p:transition xmlns:p14="http://schemas.microsoft.com/office/powerpoint/2010/main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1482725"/>
            <a:ext cx="8890000" cy="48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1788" y="533398"/>
            <a:ext cx="8410575" cy="750887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3.6 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An example to add </a:t>
            </a:r>
            <a:r>
              <a:rPr kumimoji="0" lang="en-US" altLang="zh-CN" sz="20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Node.js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 app and bind a </a:t>
            </a: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service#3</a:t>
            </a:r>
            <a:b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</a:br>
            <a:r>
              <a:rPr lang="en-US" altLang="zh-CN" sz="1500" kern="1200" dirty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---It will use the default </a:t>
            </a:r>
            <a:r>
              <a:rPr lang="en-US" altLang="zh-CN" sz="1500" kern="1200" dirty="0" err="1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Node.JS</a:t>
            </a:r>
            <a:r>
              <a:rPr lang="en-US" altLang="zh-CN" sz="1500" kern="1200" dirty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 </a:t>
            </a:r>
            <a:r>
              <a:rPr lang="en-US" altLang="zh-CN" sz="1500" kern="1200" dirty="0" err="1" smtClean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buildpack</a:t>
            </a:r>
            <a:r>
              <a:rPr lang="en-US" altLang="zh-CN" sz="1500" kern="1200" dirty="0" smtClean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 as follows, you can get it by “</a:t>
            </a:r>
            <a:r>
              <a:rPr lang="en-US" altLang="zh-CN" sz="1500" kern="1200" dirty="0" err="1" smtClean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cf</a:t>
            </a:r>
            <a:r>
              <a:rPr lang="en-US" altLang="zh-CN" sz="1500" kern="1200" dirty="0" smtClean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 </a:t>
            </a:r>
            <a:r>
              <a:rPr lang="en-US" altLang="zh-CN" sz="1500" kern="1200" dirty="0" err="1" smtClean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buildpacks</a:t>
            </a:r>
            <a:r>
              <a:rPr lang="en-US" altLang="zh-CN" sz="1500" kern="1200" dirty="0" smtClean="0">
                <a:solidFill>
                  <a:srgbClr val="FFFFFF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”</a:t>
            </a:r>
            <a:endParaRPr lang="en-US" altLang="zh-CN" sz="1500" kern="1200" dirty="0">
              <a:solidFill>
                <a:srgbClr val="FFFFFF"/>
              </a:solidFill>
              <a:latin typeface="+mj-lt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6858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244975"/>
            <a:ext cx="7915275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2741613"/>
            <a:ext cx="6494462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1788" y="559858"/>
            <a:ext cx="6904043" cy="750887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3.6 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An example to add </a:t>
            </a:r>
            <a:r>
              <a:rPr kumimoji="0" lang="en-US" altLang="zh-CN" sz="20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Node.js</a:t>
            </a:r>
            <a:r>
              <a:rPr kumimoji="0"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 app and bind a </a:t>
            </a:r>
            <a:r>
              <a:rPr kumimoji="0"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service</a:t>
            </a:r>
            <a:r>
              <a:rPr kumimoji="0" lang="en-US" altLang="zh-CN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/>
            </a:r>
            <a:br>
              <a:rPr kumimoji="0" lang="en-US" altLang="zh-CN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</a:br>
            <a:r>
              <a:rPr lang="en-US" altLang="zh-CN" sz="1600" kern="1200" dirty="0">
                <a:solidFill>
                  <a:schemeClr val="tx1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--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-Add a </a:t>
            </a:r>
            <a:r>
              <a:rPr lang="en-US" altLang="zh-CN" sz="1600" kern="1200" dirty="0" err="1" smtClean="0">
                <a:solidFill>
                  <a:schemeClr val="tx1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MongoLab</a:t>
            </a:r>
            <a:r>
              <a:rPr lang="en-US" altLang="zh-CN" sz="1600" kern="1200" dirty="0" smtClean="0">
                <a:solidFill>
                  <a:schemeClr val="tx1"/>
                </a:solidFill>
                <a:latin typeface="+mj-lt"/>
                <a:ea typeface="MS PGothic" pitchFamily="34" charset="-128"/>
                <a:cs typeface="+mn-cs"/>
                <a:sym typeface="HelvNeue Medium for IBM" charset="0"/>
              </a:rPr>
              <a:t> service</a:t>
            </a:r>
            <a:endParaRPr lang="en-US" altLang="zh-CN" sz="1600" kern="1200" dirty="0">
              <a:solidFill>
                <a:schemeClr val="tx1"/>
              </a:solidFill>
              <a:latin typeface="+mj-lt"/>
              <a:ea typeface="MS PGothic" pitchFamily="34" charset="-128"/>
              <a:cs typeface="+mn-cs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5816600" y="4341813"/>
            <a:ext cx="1657350" cy="2159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25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441450"/>
            <a:ext cx="5210175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线箭头连接符 3"/>
          <p:cNvCxnSpPr/>
          <p:nvPr/>
        </p:nvCxnSpPr>
        <p:spPr>
          <a:xfrm>
            <a:off x="2813050" y="3332163"/>
            <a:ext cx="982663" cy="860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633911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563"/>
              </a:lnSpc>
            </a:pPr>
            <a:r>
              <a:rPr kumimoji="0" lang="en-US" altLang="zh-CN" sz="24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  <a:t>4.1 Integration</a:t>
            </a:r>
            <a:r>
              <a:rPr lang="zh-CN" sz="2400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-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API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Management</a:t>
            </a:r>
            <a:r>
              <a:rPr lang="en-US" altLang="zh-CN" sz="2800" dirty="0">
                <a:latin typeface="Arial" charset="0"/>
              </a:rPr>
              <a:t/>
            </a:r>
            <a:br>
              <a:rPr lang="en-US" altLang="zh-CN" sz="2800" dirty="0">
                <a:latin typeface="Arial" charset="0"/>
              </a:rPr>
            </a:br>
            <a:r>
              <a:rPr lang="en-US" altLang="zh-CN" sz="1600" dirty="0" smtClean="0">
                <a:latin typeface="Arial" charset="0"/>
              </a:rPr>
              <a:t>-</a:t>
            </a:r>
            <a:r>
              <a:rPr lang="en-US" altLang="zh-CN" sz="1600" dirty="0">
                <a:latin typeface="Arial" charset="0"/>
              </a:rPr>
              <a:t>--Extend existing investments and infrastructure</a:t>
            </a:r>
            <a:endParaRPr lang="zh-CN" altLang="en-US" sz="1600" dirty="0">
              <a:latin typeface="Arial" charset="0"/>
            </a:endParaRPr>
          </a:p>
        </p:txBody>
      </p:sp>
      <p:pic>
        <p:nvPicPr>
          <p:cNvPr id="31746" name="内容占位符 3" descr="API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1" b="14771"/>
          <a:stretch>
            <a:fillRect/>
          </a:stretch>
        </p:blipFill>
        <p:spPr>
          <a:xfrm>
            <a:off x="125413" y="1773238"/>
            <a:ext cx="4913312" cy="2520950"/>
          </a:xfrm>
        </p:spPr>
      </p:pic>
      <p:pic>
        <p:nvPicPr>
          <p:cNvPr id="31747" name="图片 4" descr="API_Ad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5" y="4259263"/>
            <a:ext cx="6049963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上箭头 6"/>
          <p:cNvSpPr/>
          <p:nvPr/>
        </p:nvSpPr>
        <p:spPr>
          <a:xfrm>
            <a:off x="4995863" y="2242115"/>
            <a:ext cx="530225" cy="628650"/>
          </a:xfrm>
          <a:prstGeom prst="up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1" lang="zh-CN" altLang="en-US">
              <a:solidFill>
                <a:srgbClr val="FFFFFF"/>
              </a:solidFill>
              <a:latin typeface="Arial" charset="0"/>
              <a:ea typeface="宋体" charset="0"/>
              <a:cs typeface="MS PGothic" charset="0"/>
            </a:endParaRPr>
          </a:p>
        </p:txBody>
      </p:sp>
      <p:pic>
        <p:nvPicPr>
          <p:cNvPr id="31749" name="内容占位符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" b="-15"/>
          <a:stretch>
            <a:fillRect/>
          </a:stretch>
        </p:blipFill>
        <p:spPr bwMode="auto">
          <a:xfrm>
            <a:off x="4824413" y="1273740"/>
            <a:ext cx="4052887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829222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图片 6" descr="CloudIntegration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9668"/>
            <a:ext cx="9144000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575"/>
              </a:lnSpc>
            </a:pPr>
            <a:r>
              <a:rPr kumimoji="0" lang="en-US" altLang="zh-CN" sz="24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  <a:t>4.2 Integration</a:t>
            </a:r>
            <a:r>
              <a:rPr lang="en-US" altLang="zh-CN" sz="2400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– Cloud Integration</a:t>
            </a:r>
            <a:r>
              <a:rPr lang="en-US" altLang="zh-CN" sz="1800" dirty="0">
                <a:latin typeface="Arial" charset="0"/>
              </a:rPr>
              <a:t/>
            </a:r>
            <a:br>
              <a:rPr lang="en-US" altLang="zh-CN" sz="1800" dirty="0">
                <a:latin typeface="Arial" charset="0"/>
              </a:rPr>
            </a:br>
            <a:r>
              <a:rPr lang="en-US" altLang="zh-CN" sz="1600" dirty="0" smtClean="0">
                <a:latin typeface="Arial" charset="0"/>
              </a:rPr>
              <a:t>-</a:t>
            </a:r>
            <a:r>
              <a:rPr lang="en-US" altLang="zh-CN" sz="1600" dirty="0">
                <a:latin typeface="Arial" charset="0"/>
              </a:rPr>
              <a:t>--Extend existing investments and infrastructure</a:t>
            </a:r>
            <a:endParaRPr lang="zh-CN" altLang="en-US" sz="1600" dirty="0">
              <a:latin typeface="Arial" charset="0"/>
            </a:endParaRPr>
          </a:p>
        </p:txBody>
      </p:sp>
      <p:pic>
        <p:nvPicPr>
          <p:cNvPr id="32771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" b="-15"/>
          <a:stretch>
            <a:fillRect/>
          </a:stretch>
        </p:blipFill>
        <p:spPr>
          <a:xfrm>
            <a:off x="4824413" y="1286970"/>
            <a:ext cx="4052887" cy="976313"/>
          </a:xfrm>
        </p:spPr>
      </p:pic>
      <p:sp>
        <p:nvSpPr>
          <p:cNvPr id="8" name="上箭头 7"/>
          <p:cNvSpPr/>
          <p:nvPr/>
        </p:nvSpPr>
        <p:spPr>
          <a:xfrm>
            <a:off x="6088063" y="2231530"/>
            <a:ext cx="530225" cy="600075"/>
          </a:xfrm>
          <a:prstGeom prst="up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1" lang="zh-CN" altLang="en-US">
              <a:solidFill>
                <a:srgbClr val="FFFFFF"/>
              </a:solidFill>
              <a:latin typeface="Arial" charset="0"/>
              <a:ea typeface="宋体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2474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698500"/>
            <a:ext cx="8766175" cy="1096963"/>
          </a:xfrm>
        </p:spPr>
        <p:txBody>
          <a:bodyPr/>
          <a:lstStyle/>
          <a:p>
            <a:pPr>
              <a:lnSpc>
                <a:spcPts val="2563"/>
              </a:lnSpc>
            </a:pPr>
            <a:r>
              <a:rPr kumimoji="0" lang="en-US" altLang="zh-CN" sz="2400" b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  <a:t>4.3</a:t>
            </a:r>
            <a:r>
              <a:rPr kumimoji="0" lang="zh-CN" altLang="en-US" sz="2400" b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kumimoji="0" lang="en-US" altLang="zh-CN" sz="2400" b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  <a:t>Integration</a:t>
            </a:r>
            <a:r>
              <a:rPr lang="en-US" altLang="zh-CN" sz="2400">
                <a:latin typeface="Arial" charset="0"/>
              </a:rPr>
              <a:t> </a:t>
            </a:r>
            <a:r>
              <a:rPr lang="en-US" altLang="zh-CN">
                <a:latin typeface="Arial" charset="0"/>
              </a:rPr>
              <a:t>– Secure Gateway</a:t>
            </a:r>
            <a:r>
              <a:rPr lang="en-US" altLang="zh-CN" sz="2800">
                <a:latin typeface="Arial" charset="0"/>
              </a:rPr>
              <a:t/>
            </a:r>
            <a:br>
              <a:rPr lang="en-US" altLang="zh-CN" sz="2800">
                <a:latin typeface="Arial" charset="0"/>
              </a:rPr>
            </a:br>
            <a:r>
              <a:rPr lang="en-US" altLang="zh-CN" sz="2800">
                <a:latin typeface="Arial" charset="0"/>
              </a:rPr>
              <a:t/>
            </a:r>
            <a:br>
              <a:rPr lang="en-US" altLang="zh-CN" sz="2800">
                <a:latin typeface="Arial" charset="0"/>
              </a:rPr>
            </a:br>
            <a:r>
              <a:rPr lang="en-US" altLang="zh-CN" sz="1600">
                <a:latin typeface="Arial" charset="0"/>
              </a:rPr>
              <a:t>---Extend existing investments and infrastructure</a:t>
            </a:r>
            <a:endParaRPr lang="zh-CN" altLang="en-US" sz="1600">
              <a:latin typeface="Arial" charset="0"/>
            </a:endParaRPr>
          </a:p>
        </p:txBody>
      </p:sp>
      <p:sp>
        <p:nvSpPr>
          <p:cNvPr id="337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endParaRPr lang="en-US" altLang="zh-CN" dirty="0">
              <a:latin typeface="Arial" charset="0"/>
            </a:endParaRPr>
          </a:p>
          <a:p>
            <a:pPr marL="0" indent="0">
              <a:buFont typeface="Arial" charset="0"/>
              <a:buNone/>
            </a:pPr>
            <a:r>
              <a:rPr lang="en-US" altLang="zh-CN" sz="1400" dirty="0" err="1" smtClean="0">
                <a:latin typeface="Arial" charset="0"/>
              </a:rPr>
              <a:t>REF:https</a:t>
            </a:r>
            <a:r>
              <a:rPr lang="en-US" altLang="zh-CN" sz="1400" dirty="0">
                <a:latin typeface="Arial" charset="0"/>
              </a:rPr>
              <a:t>://</a:t>
            </a:r>
            <a:r>
              <a:rPr lang="en-US" altLang="zh-CN" sz="1400" dirty="0" err="1">
                <a:latin typeface="Arial" charset="0"/>
              </a:rPr>
              <a:t>developer.ibm.com</a:t>
            </a:r>
            <a:r>
              <a:rPr lang="en-US" altLang="zh-CN" sz="1400" dirty="0">
                <a:latin typeface="Arial" charset="0"/>
              </a:rPr>
              <a:t>/</a:t>
            </a:r>
            <a:r>
              <a:rPr lang="en-US" altLang="zh-CN" sz="1400" dirty="0" err="1">
                <a:latin typeface="Arial" charset="0"/>
              </a:rPr>
              <a:t>bluemix</a:t>
            </a:r>
            <a:r>
              <a:rPr lang="en-US" altLang="zh-CN" sz="1400" dirty="0">
                <a:latin typeface="Arial" charset="0"/>
              </a:rPr>
              <a:t>/2015/03/27/</a:t>
            </a:r>
            <a:r>
              <a:rPr lang="en-US" altLang="zh-CN" sz="1400" dirty="0" err="1">
                <a:latin typeface="Arial" charset="0"/>
              </a:rPr>
              <a:t>bluemix</a:t>
            </a:r>
            <a:r>
              <a:rPr lang="en-US" altLang="zh-CN" sz="1400" dirty="0">
                <a:latin typeface="Arial" charset="0"/>
              </a:rPr>
              <a:t>-secure-gateway-yes-can-get/</a:t>
            </a:r>
            <a:endParaRPr lang="zh-CN" altLang="en-US" sz="1400" dirty="0">
              <a:latin typeface="Arial" charset="0"/>
            </a:endParaRPr>
          </a:p>
        </p:txBody>
      </p:sp>
      <p:pic>
        <p:nvPicPr>
          <p:cNvPr id="33795" name="图片 4" descr="SecureGateway_SD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583950"/>
            <a:ext cx="7731125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图片 5" descr="SecureGateway_Console or T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4368298"/>
            <a:ext cx="7640638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上箭头 7"/>
          <p:cNvSpPr/>
          <p:nvPr/>
        </p:nvSpPr>
        <p:spPr>
          <a:xfrm>
            <a:off x="7162800" y="2285508"/>
            <a:ext cx="530225" cy="571500"/>
          </a:xfrm>
          <a:prstGeom prst="up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1" lang="zh-CN" altLang="en-US">
              <a:solidFill>
                <a:srgbClr val="FFFFFF"/>
              </a:solidFill>
              <a:latin typeface="Arial" charset="0"/>
              <a:ea typeface="宋体" charset="0"/>
              <a:cs typeface="MS PGothic" charset="0"/>
            </a:endParaRPr>
          </a:p>
        </p:txBody>
      </p:sp>
      <p:sp>
        <p:nvSpPr>
          <p:cNvPr id="33798" name="文本框 8"/>
          <p:cNvSpPr txBox="1">
            <a:spLocks noChangeArrowheads="1"/>
          </p:cNvSpPr>
          <p:nvPr/>
        </p:nvSpPr>
        <p:spPr bwMode="auto">
          <a:xfrm>
            <a:off x="3084513" y="5053013"/>
            <a:ext cx="196691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altLang="zh-CN" sz="1400"/>
              <a:t>No TLS(Console)/TLS</a:t>
            </a:r>
            <a:endParaRPr lang="zh-CN" altLang="en-US" sz="1400"/>
          </a:p>
        </p:txBody>
      </p:sp>
      <p:sp>
        <p:nvSpPr>
          <p:cNvPr id="33799" name="文本框 9"/>
          <p:cNvSpPr txBox="1">
            <a:spLocks noChangeArrowheads="1"/>
          </p:cNvSpPr>
          <p:nvPr/>
        </p:nvSpPr>
        <p:spPr bwMode="auto">
          <a:xfrm>
            <a:off x="5540375" y="4203200"/>
            <a:ext cx="1716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1200" dirty="0"/>
              <a:t>Hypothetical company</a:t>
            </a:r>
            <a:endParaRPr lang="zh-CN" altLang="en-US" sz="1200" dirty="0"/>
          </a:p>
        </p:txBody>
      </p:sp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3822700" y="3125788"/>
            <a:ext cx="8239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altLang="zh-CN" sz="1400"/>
              <a:t>SDK</a:t>
            </a:r>
            <a:endParaRPr lang="zh-CN" altLang="en-US" sz="1400"/>
          </a:p>
        </p:txBody>
      </p:sp>
      <p:pic>
        <p:nvPicPr>
          <p:cNvPr id="33801" name="内容占位符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" b="-15"/>
          <a:stretch>
            <a:fillRect/>
          </a:stretch>
        </p:blipFill>
        <p:spPr bwMode="auto">
          <a:xfrm>
            <a:off x="4824413" y="1286970"/>
            <a:ext cx="4052887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2440792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0" descr="51983241113925475337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75" y="3121025"/>
            <a:ext cx="8001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图片 1" descr="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516438"/>
            <a:ext cx="6492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10" descr="51983241113925475337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2217738"/>
            <a:ext cx="8001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圆角矩形 7"/>
          <p:cNvSpPr>
            <a:spLocks noChangeArrowheads="1"/>
          </p:cNvSpPr>
          <p:nvPr/>
        </p:nvSpPr>
        <p:spPr bwMode="auto">
          <a:xfrm>
            <a:off x="5940425" y="2552700"/>
            <a:ext cx="1655763" cy="337026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34821" name="Picture 10" descr="51983241113925475337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3086100"/>
            <a:ext cx="8001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AutoShape 2"/>
          <p:cNvSpPr>
            <a:spLocks noChangeArrowheads="1"/>
          </p:cNvSpPr>
          <p:nvPr/>
        </p:nvSpPr>
        <p:spPr bwMode="auto">
          <a:xfrm>
            <a:off x="4465638" y="2755900"/>
            <a:ext cx="922337" cy="1447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pPr algn="ctr"/>
            <a:endParaRPr lang="en-US" sz="1600">
              <a:solidFill>
                <a:srgbClr val="FF0000"/>
              </a:solidFill>
            </a:endParaRPr>
          </a:p>
        </p:txBody>
      </p:sp>
      <p:pic>
        <p:nvPicPr>
          <p:cNvPr id="34823" name="Picture 10" descr="51983241113925475337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3113088"/>
            <a:ext cx="8001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24" name="Group 16"/>
          <p:cNvGrpSpPr>
            <a:grpSpLocks/>
          </p:cNvGrpSpPr>
          <p:nvPr/>
        </p:nvGrpSpPr>
        <p:grpSpPr bwMode="auto">
          <a:xfrm>
            <a:off x="149225" y="2289175"/>
            <a:ext cx="2349500" cy="2365375"/>
            <a:chOff x="149225" y="1527378"/>
            <a:chExt cx="3220318" cy="2622347"/>
          </a:xfrm>
        </p:grpSpPr>
        <p:sp>
          <p:nvSpPr>
            <p:cNvPr id="34857" name="AutoShape 2"/>
            <p:cNvSpPr>
              <a:spLocks noChangeArrowheads="1"/>
            </p:cNvSpPr>
            <p:nvPr/>
          </p:nvSpPr>
          <p:spPr bwMode="auto">
            <a:xfrm>
              <a:off x="149225" y="1527378"/>
              <a:ext cx="3198813" cy="262234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70C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600"/>
            </a:p>
          </p:txBody>
        </p:sp>
        <p:pic>
          <p:nvPicPr>
            <p:cNvPr id="34858" name="Picture 5" descr="205618298139254753375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175" y="1862138"/>
              <a:ext cx="1038225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9" name="Picture 6" descr="9072853531392547533756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3230563"/>
              <a:ext cx="995363" cy="61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0" name="AutoShape 7"/>
            <p:cNvSpPr>
              <a:spLocks noChangeArrowheads="1"/>
            </p:cNvSpPr>
            <p:nvPr/>
          </p:nvSpPr>
          <p:spPr bwMode="auto">
            <a:xfrm>
              <a:off x="1052284" y="2795588"/>
              <a:ext cx="623888" cy="401637"/>
            </a:xfrm>
            <a:prstGeom prst="rightArrow">
              <a:avLst>
                <a:gd name="adj1" fmla="val 50000"/>
                <a:gd name="adj2" fmla="val 50082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1" name="Text Box 8"/>
            <p:cNvSpPr txBox="1">
              <a:spLocks noChangeArrowheads="1"/>
            </p:cNvSpPr>
            <p:nvPr/>
          </p:nvSpPr>
          <p:spPr bwMode="auto">
            <a:xfrm>
              <a:off x="1544402" y="2817813"/>
              <a:ext cx="1825141" cy="34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MS PGothic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r>
                <a:rPr kumimoji="0" lang="en-US" altLang="zh-CN" sz="1400"/>
                <a:t>Wireless route</a:t>
              </a:r>
            </a:p>
          </p:txBody>
        </p:sp>
        <p:pic>
          <p:nvPicPr>
            <p:cNvPr id="34862" name="Picture 9" descr="83389454213925475337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85" y="2579809"/>
              <a:ext cx="1004888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8" name="Straight Connector 47"/>
          <p:cNvCxnSpPr/>
          <p:nvPr/>
        </p:nvCxnSpPr>
        <p:spPr>
          <a:xfrm>
            <a:off x="3708400" y="3619500"/>
            <a:ext cx="935038" cy="12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8"/>
          <p:cNvCxnSpPr/>
          <p:nvPr/>
        </p:nvCxnSpPr>
        <p:spPr>
          <a:xfrm flipV="1">
            <a:off x="5195888" y="3594100"/>
            <a:ext cx="1235075" cy="317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7" name="TextBox 26"/>
          <p:cNvSpPr txBox="1">
            <a:spLocks noChangeArrowheads="1"/>
          </p:cNvSpPr>
          <p:nvPr/>
        </p:nvSpPr>
        <p:spPr bwMode="auto">
          <a:xfrm>
            <a:off x="7808913" y="3225800"/>
            <a:ext cx="12239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en-US" altLang="zh-CN" sz="1600"/>
              <a:t>BluePages</a:t>
            </a:r>
          </a:p>
          <a:p>
            <a:pPr algn="ctr"/>
            <a:r>
              <a:rPr kumimoji="0" lang="en-US" altLang="zh-CN" sz="1600"/>
              <a:t>Server</a:t>
            </a:r>
          </a:p>
        </p:txBody>
      </p:sp>
      <p:sp>
        <p:nvSpPr>
          <p:cNvPr id="34828" name="TextBox 27"/>
          <p:cNvSpPr txBox="1">
            <a:spLocks noChangeArrowheads="1"/>
          </p:cNvSpPr>
          <p:nvPr/>
        </p:nvSpPr>
        <p:spPr bwMode="auto">
          <a:xfrm>
            <a:off x="5946775" y="3938588"/>
            <a:ext cx="16144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en-US" altLang="zh-CN" sz="1600"/>
              <a:t>Node.JS Server</a:t>
            </a:r>
          </a:p>
        </p:txBody>
      </p:sp>
      <p:sp>
        <p:nvSpPr>
          <p:cNvPr id="22" name="Rounded Rectangle 58"/>
          <p:cNvSpPr/>
          <p:nvPr/>
        </p:nvSpPr>
        <p:spPr>
          <a:xfrm>
            <a:off x="6170613" y="5451475"/>
            <a:ext cx="1143000" cy="357188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1200" b="1" dirty="0">
                <a:cs typeface="Arial" pitchFamily="34" charset="0"/>
              </a:rPr>
              <a:t>Yellow zone</a:t>
            </a:r>
          </a:p>
        </p:txBody>
      </p:sp>
      <p:cxnSp>
        <p:nvCxnSpPr>
          <p:cNvPr id="23" name="Straight Connector 59"/>
          <p:cNvCxnSpPr/>
          <p:nvPr/>
        </p:nvCxnSpPr>
        <p:spPr>
          <a:xfrm>
            <a:off x="5648325" y="2106613"/>
            <a:ext cx="0" cy="4176712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60"/>
          <p:cNvCxnSpPr/>
          <p:nvPr/>
        </p:nvCxnSpPr>
        <p:spPr>
          <a:xfrm>
            <a:off x="4262438" y="2106613"/>
            <a:ext cx="0" cy="4176712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61"/>
          <p:cNvSpPr/>
          <p:nvPr/>
        </p:nvSpPr>
        <p:spPr>
          <a:xfrm>
            <a:off x="7929563" y="5421313"/>
            <a:ext cx="957262" cy="357187"/>
          </a:xfrm>
          <a:prstGeom prst="roundRect">
            <a:avLst/>
          </a:prstGeom>
          <a:solidFill>
            <a:srgbClr val="00B0F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1200" b="1" dirty="0">
                <a:cs typeface="Arial" pitchFamily="34" charset="0"/>
              </a:rPr>
              <a:t>Blue zone</a:t>
            </a:r>
          </a:p>
        </p:txBody>
      </p:sp>
      <p:sp>
        <p:nvSpPr>
          <p:cNvPr id="34833" name="TextBox 28"/>
          <p:cNvSpPr txBox="1">
            <a:spLocks noChangeArrowheads="1"/>
          </p:cNvSpPr>
          <p:nvPr/>
        </p:nvSpPr>
        <p:spPr bwMode="auto">
          <a:xfrm>
            <a:off x="4336021" y="2729506"/>
            <a:ext cx="119015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en-US" altLang="zh-CN" sz="1600" dirty="0" smtClean="0"/>
              <a:t>IMC</a:t>
            </a:r>
            <a:r>
              <a:rPr kumimoji="0" lang="en-US" altLang="zh-CN" sz="1600" dirty="0" smtClean="0"/>
              <a:t> </a:t>
            </a:r>
          </a:p>
          <a:p>
            <a:pPr algn="ctr"/>
            <a:r>
              <a:rPr kumimoji="0" lang="en-US" altLang="zh-CN" sz="1600" dirty="0" smtClean="0"/>
              <a:t>Server</a:t>
            </a:r>
            <a:endParaRPr kumimoji="0" lang="en-US" altLang="zh-CN" sz="1600" dirty="0"/>
          </a:p>
        </p:txBody>
      </p:sp>
      <p:sp>
        <p:nvSpPr>
          <p:cNvPr id="34834" name="TextBox 63"/>
          <p:cNvSpPr txBox="1">
            <a:spLocks noChangeArrowheads="1"/>
          </p:cNvSpPr>
          <p:nvPr/>
        </p:nvSpPr>
        <p:spPr bwMode="auto">
          <a:xfrm>
            <a:off x="5402263" y="3327400"/>
            <a:ext cx="520700" cy="2159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800" i="1"/>
              <a:t>HTTPS</a:t>
            </a:r>
          </a:p>
        </p:txBody>
      </p:sp>
      <p:sp>
        <p:nvSpPr>
          <p:cNvPr id="34835" name="TextBox 26"/>
          <p:cNvSpPr txBox="1">
            <a:spLocks noChangeArrowheads="1"/>
          </p:cNvSpPr>
          <p:nvPr/>
        </p:nvSpPr>
        <p:spPr bwMode="auto">
          <a:xfrm>
            <a:off x="5881688" y="4914900"/>
            <a:ext cx="1728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en-US" altLang="zh-CN" sz="1400"/>
              <a:t>Dedicated</a:t>
            </a:r>
            <a:r>
              <a:rPr kumimoji="0" lang="zh-CN" altLang="en-US" sz="1400"/>
              <a:t> </a:t>
            </a:r>
            <a:r>
              <a:rPr kumimoji="0" lang="en-US" altLang="zh-CN" sz="1400"/>
              <a:t>Bluemix</a:t>
            </a:r>
          </a:p>
        </p:txBody>
      </p:sp>
      <p:pic>
        <p:nvPicPr>
          <p:cNvPr id="34836" name="图片 1" descr="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4367213"/>
            <a:ext cx="6492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7" name="TextBox 27"/>
          <p:cNvSpPr txBox="1">
            <a:spLocks noChangeArrowheads="1"/>
          </p:cNvSpPr>
          <p:nvPr/>
        </p:nvSpPr>
        <p:spPr bwMode="auto">
          <a:xfrm>
            <a:off x="5970588" y="2768600"/>
            <a:ext cx="16144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en-US" altLang="zh-CN" sz="1600" b="1"/>
              <a:t>IBMerServices</a:t>
            </a:r>
          </a:p>
        </p:txBody>
      </p:sp>
      <p:pic>
        <p:nvPicPr>
          <p:cNvPr id="34838" name="Picture 10" descr="51983241113925475337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3802063"/>
            <a:ext cx="8001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9" name="TextBox 26"/>
          <p:cNvSpPr txBox="1">
            <a:spLocks noChangeArrowheads="1"/>
          </p:cNvSpPr>
          <p:nvPr/>
        </p:nvSpPr>
        <p:spPr bwMode="auto">
          <a:xfrm>
            <a:off x="7956550" y="4738688"/>
            <a:ext cx="936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en-US" altLang="zh-CN" sz="1600"/>
              <a:t>Faces</a:t>
            </a:r>
          </a:p>
          <a:p>
            <a:pPr algn="ctr"/>
            <a:r>
              <a:rPr kumimoji="0" lang="en-US" altLang="zh-CN" sz="1600"/>
              <a:t>Server</a:t>
            </a:r>
          </a:p>
        </p:txBody>
      </p:sp>
      <p:sp>
        <p:nvSpPr>
          <p:cNvPr id="34840" name="圆角矩形 7"/>
          <p:cNvSpPr>
            <a:spLocks noChangeArrowheads="1"/>
          </p:cNvSpPr>
          <p:nvPr/>
        </p:nvSpPr>
        <p:spPr bwMode="auto">
          <a:xfrm>
            <a:off x="7829550" y="2220913"/>
            <a:ext cx="1135063" cy="370205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71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1" name="TextBox 26"/>
          <p:cNvSpPr txBox="1">
            <a:spLocks noChangeArrowheads="1"/>
          </p:cNvSpPr>
          <p:nvPr/>
        </p:nvSpPr>
        <p:spPr bwMode="auto">
          <a:xfrm>
            <a:off x="2592388" y="4921250"/>
            <a:ext cx="1584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en-US" altLang="zh-CN" sz="1400"/>
              <a:t>Public</a:t>
            </a:r>
            <a:r>
              <a:rPr kumimoji="0" lang="zh-CN" altLang="en-US" sz="1400"/>
              <a:t> </a:t>
            </a:r>
            <a:r>
              <a:rPr kumimoji="0" lang="en-US" altLang="zh-CN" sz="1400"/>
              <a:t>Bluemix</a:t>
            </a:r>
          </a:p>
        </p:txBody>
      </p:sp>
      <p:sp>
        <p:nvSpPr>
          <p:cNvPr id="34842" name="TextBox 27"/>
          <p:cNvSpPr txBox="1">
            <a:spLocks noChangeArrowheads="1"/>
          </p:cNvSpPr>
          <p:nvPr/>
        </p:nvSpPr>
        <p:spPr bwMode="auto">
          <a:xfrm>
            <a:off x="2541588" y="2847975"/>
            <a:ext cx="16144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zh-CN" sz="1600"/>
              <a:t>3</a:t>
            </a:r>
            <a:r>
              <a:rPr kumimoji="0" lang="en-US" altLang="zh-CN" sz="1600"/>
              <a:t>rd</a:t>
            </a:r>
            <a:r>
              <a:rPr kumimoji="0" lang="zh-CN" altLang="en-US" sz="1600"/>
              <a:t> </a:t>
            </a:r>
            <a:r>
              <a:rPr kumimoji="0" lang="en-US" altLang="zh-CN" sz="1600"/>
              <a:t>App:EMS</a:t>
            </a:r>
          </a:p>
        </p:txBody>
      </p:sp>
      <p:cxnSp>
        <p:nvCxnSpPr>
          <p:cNvPr id="36" name="Straight Connector 47"/>
          <p:cNvCxnSpPr>
            <a:stCxn id="34861" idx="3"/>
          </p:cNvCxnSpPr>
          <p:nvPr/>
        </p:nvCxnSpPr>
        <p:spPr>
          <a:xfrm>
            <a:off x="2498725" y="3606800"/>
            <a:ext cx="704850" cy="2222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44" name="TextBox 19"/>
          <p:cNvSpPr txBox="1">
            <a:spLocks noChangeArrowheads="1"/>
          </p:cNvSpPr>
          <p:nvPr/>
        </p:nvSpPr>
        <p:spPr bwMode="auto">
          <a:xfrm>
            <a:off x="2541588" y="3332163"/>
            <a:ext cx="520700" cy="2159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800" i="1"/>
              <a:t>HTTPS</a:t>
            </a:r>
          </a:p>
        </p:txBody>
      </p:sp>
      <p:sp>
        <p:nvSpPr>
          <p:cNvPr id="38" name="Rounded Rectangle 58"/>
          <p:cNvSpPr/>
          <p:nvPr/>
        </p:nvSpPr>
        <p:spPr>
          <a:xfrm>
            <a:off x="2816225" y="5467350"/>
            <a:ext cx="1143000" cy="357188"/>
          </a:xfrm>
          <a:prstGeom prst="roundRect">
            <a:avLst/>
          </a:prstGeom>
          <a:solidFill>
            <a:srgbClr val="FF000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1200" b="1" dirty="0">
                <a:cs typeface="Arial" pitchFamily="34" charset="0"/>
              </a:rPr>
              <a:t>Internet</a:t>
            </a:r>
          </a:p>
        </p:txBody>
      </p:sp>
      <p:sp>
        <p:nvSpPr>
          <p:cNvPr id="34846" name="圆角矩形 7"/>
          <p:cNvSpPr>
            <a:spLocks noChangeArrowheads="1"/>
          </p:cNvSpPr>
          <p:nvPr/>
        </p:nvSpPr>
        <p:spPr bwMode="auto">
          <a:xfrm>
            <a:off x="2700338" y="1674813"/>
            <a:ext cx="1366837" cy="42767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4847" name="TextBox 27"/>
          <p:cNvSpPr txBox="1">
            <a:spLocks noChangeArrowheads="1"/>
          </p:cNvSpPr>
          <p:nvPr/>
        </p:nvSpPr>
        <p:spPr bwMode="auto">
          <a:xfrm>
            <a:off x="2563813" y="4056063"/>
            <a:ext cx="16144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en-US" altLang="zh-CN" sz="1600"/>
              <a:t>Liberty Server</a:t>
            </a:r>
          </a:p>
        </p:txBody>
      </p:sp>
      <p:cxnSp>
        <p:nvCxnSpPr>
          <p:cNvPr id="41" name="Straight Connector 48"/>
          <p:cNvCxnSpPr/>
          <p:nvPr/>
        </p:nvCxnSpPr>
        <p:spPr>
          <a:xfrm flipV="1">
            <a:off x="6948488" y="2755900"/>
            <a:ext cx="1152525" cy="79533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8"/>
          <p:cNvCxnSpPr/>
          <p:nvPr/>
        </p:nvCxnSpPr>
        <p:spPr>
          <a:xfrm>
            <a:off x="6948488" y="3619500"/>
            <a:ext cx="1223962" cy="72072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50" name="TextBox 63"/>
          <p:cNvSpPr txBox="1">
            <a:spLocks noChangeArrowheads="1"/>
          </p:cNvSpPr>
          <p:nvPr/>
        </p:nvSpPr>
        <p:spPr bwMode="auto">
          <a:xfrm>
            <a:off x="7339013" y="3763963"/>
            <a:ext cx="520700" cy="2159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800" i="1"/>
              <a:t>HTTPS</a:t>
            </a:r>
          </a:p>
        </p:txBody>
      </p:sp>
      <p:sp>
        <p:nvSpPr>
          <p:cNvPr id="34851" name="TextBox 63"/>
          <p:cNvSpPr txBox="1">
            <a:spLocks noChangeArrowheads="1"/>
          </p:cNvSpPr>
          <p:nvPr/>
        </p:nvSpPr>
        <p:spPr bwMode="auto">
          <a:xfrm>
            <a:off x="7308850" y="3187700"/>
            <a:ext cx="546100" cy="2159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800" i="1"/>
              <a:t>LDAPS</a:t>
            </a:r>
          </a:p>
        </p:txBody>
      </p:sp>
      <p:sp>
        <p:nvSpPr>
          <p:cNvPr id="34852" name="TextBox 19"/>
          <p:cNvSpPr txBox="1">
            <a:spLocks noChangeArrowheads="1"/>
          </p:cNvSpPr>
          <p:nvPr/>
        </p:nvSpPr>
        <p:spPr bwMode="auto">
          <a:xfrm>
            <a:off x="3910013" y="3333750"/>
            <a:ext cx="520700" cy="2159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800" i="1"/>
              <a:t>HTTPS</a:t>
            </a:r>
          </a:p>
        </p:txBody>
      </p:sp>
      <p:pic>
        <p:nvPicPr>
          <p:cNvPr id="34853" name="Picture 10" descr="51983241113925475337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884363"/>
            <a:ext cx="8001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Straight Connector 48"/>
          <p:cNvCxnSpPr/>
          <p:nvPr/>
        </p:nvCxnSpPr>
        <p:spPr>
          <a:xfrm flipV="1">
            <a:off x="3419475" y="2611438"/>
            <a:ext cx="0" cy="79533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55" name="TextBox 28"/>
          <p:cNvSpPr txBox="1">
            <a:spLocks noChangeArrowheads="1"/>
          </p:cNvSpPr>
          <p:nvPr/>
        </p:nvSpPr>
        <p:spPr bwMode="auto">
          <a:xfrm>
            <a:off x="2905125" y="1695450"/>
            <a:ext cx="9366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en-US" altLang="zh-CN" sz="1600"/>
              <a:t>SQLDB</a:t>
            </a:r>
          </a:p>
        </p:txBody>
      </p:sp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152400" y="611188"/>
            <a:ext cx="8766175" cy="717550"/>
          </a:xfrm>
        </p:spPr>
        <p:txBody>
          <a:bodyPr/>
          <a:lstStyle/>
          <a:p>
            <a:pPr>
              <a:lnSpc>
                <a:spcPts val="2560"/>
              </a:lnSpc>
              <a:defRPr/>
            </a:pPr>
            <a:r>
              <a:rPr kumimoji="0" lang="en-US" altLang="zh-CN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4.4 Integration</a:t>
            </a:r>
            <a:r>
              <a:rPr lang="zh-CN" altLang="zh-CN" sz="2400" dirty="0" smtClean="0">
                <a:ea typeface="MS PGothic" pitchFamily="34" charset="-128"/>
              </a:rPr>
              <a:t> </a:t>
            </a:r>
            <a:r>
              <a:rPr lang="en-US" altLang="zh-CN" dirty="0" smtClean="0">
                <a:ea typeface="MS PGothic" pitchFamily="34" charset="-128"/>
              </a:rPr>
              <a:t>–</a:t>
            </a:r>
            <a:r>
              <a:rPr lang="zh-CN" altLang="en-US" dirty="0" smtClean="0">
                <a:ea typeface="MS PGothic" pitchFamily="34" charset="-128"/>
              </a:rPr>
              <a:t> </a:t>
            </a:r>
            <a:r>
              <a:rPr lang="en-US" altLang="zh-CN" dirty="0" smtClean="0">
                <a:ea typeface="MS PGothic" pitchFamily="34" charset="-128"/>
              </a:rPr>
              <a:t>With IMC</a:t>
            </a:r>
            <a:endParaRPr lang="zh-CN" altLang="en-US" sz="160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40409"/>
      </p:ext>
    </p:extLst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725" y="641350"/>
            <a:ext cx="8410575" cy="612775"/>
          </a:xfrm>
        </p:spPr>
        <p:txBody>
          <a:bodyPr/>
          <a:lstStyle/>
          <a:p>
            <a:pPr>
              <a:defRPr/>
            </a:pPr>
            <a:r>
              <a:rPr kumimoji="0" lang="en-US" altLang="zh-CN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MS PGothic" charset="0"/>
              </a:rPr>
              <a:t>5. </a:t>
            </a:r>
            <a:r>
              <a:rPr kumimoji="0" lang="en-US" altLang="zh-CN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MS PGothic" charset="0"/>
              </a:rPr>
              <a:t>What is IBM </a:t>
            </a:r>
            <a:r>
              <a:rPr kumimoji="0" lang="en-US" altLang="zh-CN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MS PGothic" charset="0"/>
              </a:rPr>
              <a:t>Bluemix</a:t>
            </a:r>
            <a:r>
              <a:rPr kumimoji="0" lang="en-US" altLang="zh-CN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kumimoji="0" lang="en-US" altLang="zh-CN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MS PGothic" charset="0"/>
              </a:rPr>
              <a:t>DevOps</a:t>
            </a:r>
            <a:r>
              <a:rPr kumimoji="0" lang="en-US" altLang="zh-CN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MS PGothic" charset="0"/>
              </a:rPr>
              <a:t> Services</a:t>
            </a:r>
            <a:endParaRPr kumimoji="0" lang="zh-CN" altLang="en-US" b="1" dirty="0">
              <a:solidFill>
                <a:srgbClr val="003E6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35842" name="矩形 2"/>
          <p:cNvSpPr>
            <a:spLocks noChangeArrowheads="1"/>
          </p:cNvSpPr>
          <p:nvPr/>
        </p:nvSpPr>
        <p:spPr bwMode="auto">
          <a:xfrm>
            <a:off x="407988" y="1282700"/>
            <a:ext cx="81375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IBM® Bluemix™ DevOps Services is software as a service (SaaS) on the cloud that supports continuous delivery.</a:t>
            </a:r>
          </a:p>
          <a:p>
            <a:endParaRPr lang="en-US" altLang="zh-CN"/>
          </a:p>
          <a:p>
            <a:r>
              <a:rPr lang="en-US" altLang="zh-CN"/>
              <a:t/>
            </a:r>
            <a:br>
              <a:rPr lang="en-US" altLang="zh-CN"/>
            </a:br>
            <a:endParaRPr lang="en-US" altLang="zh-CN"/>
          </a:p>
          <a:p>
            <a:r>
              <a:rPr lang="en-US" altLang="zh-CN"/>
              <a:t>IBM Bluemix DevOps Services provides these capabilities:</a:t>
            </a:r>
          </a:p>
        </p:txBody>
      </p:sp>
      <p:sp>
        <p:nvSpPr>
          <p:cNvPr id="4" name="矩形 3"/>
          <p:cNvSpPr/>
          <p:nvPr/>
        </p:nvSpPr>
        <p:spPr>
          <a:xfrm>
            <a:off x="511175" y="3114675"/>
            <a:ext cx="7937500" cy="20304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altLang="zh-CN" dirty="0">
                <a:ea typeface="MS PGothic" charset="0"/>
              </a:rPr>
              <a:t> Agile planning, through the Track &amp; Plan service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endParaRPr lang="en-US" altLang="zh-CN" dirty="0">
              <a:ea typeface="MS PGothic" charset="0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altLang="zh-CN" dirty="0">
                <a:ea typeface="MS PGothic" charset="0"/>
              </a:rPr>
              <a:t>  A Web IDE for editing and managing source control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endParaRPr lang="en-US" altLang="zh-CN" dirty="0">
              <a:ea typeface="MS PGothic" charset="0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altLang="zh-CN" dirty="0">
                <a:ea typeface="MS PGothic" charset="0"/>
              </a:rPr>
              <a:t> Source control management (SCM), through </a:t>
            </a:r>
            <a:r>
              <a:rPr lang="en-US" altLang="zh-CN" dirty="0" err="1">
                <a:ea typeface="MS PGothic" charset="0"/>
              </a:rPr>
              <a:t>Git</a:t>
            </a:r>
            <a:r>
              <a:rPr lang="en-US" altLang="zh-CN" dirty="0">
                <a:ea typeface="MS PGothic" charset="0"/>
              </a:rPr>
              <a:t>, Jazz SCM, or </a:t>
            </a:r>
            <a:r>
              <a:rPr lang="en-US" altLang="zh-CN" dirty="0" err="1">
                <a:ea typeface="MS PGothic" charset="0"/>
              </a:rPr>
              <a:t>GitHub</a:t>
            </a:r>
            <a:endParaRPr lang="en-US" altLang="zh-CN" dirty="0">
              <a:ea typeface="MS PGothic" charset="0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endParaRPr lang="en-US" altLang="zh-CN" dirty="0">
              <a:ea typeface="MS PGothic" charset="0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altLang="zh-CN" dirty="0">
                <a:ea typeface="MS PGothic" charset="0"/>
              </a:rPr>
              <a:t> Automated builds and deployments, through the Delivery Pipeline service </a:t>
            </a:r>
            <a:endParaRPr lang="zh-CN" altLang="en-US" dirty="0">
              <a:ea typeface="MS PGothic" charset="0"/>
            </a:endParaRPr>
          </a:p>
        </p:txBody>
      </p:sp>
      <p:pic>
        <p:nvPicPr>
          <p:cNvPr id="35844" name="图片 4" descr="docs-rocket-sh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8" y="2247900"/>
            <a:ext cx="1798637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0879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00" y="204788"/>
            <a:ext cx="534988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11269" name="AutoShape 5"/>
          <p:cNvSpPr>
            <a:spLocks/>
          </p:cNvSpPr>
          <p:nvPr/>
        </p:nvSpPr>
        <p:spPr bwMode="auto">
          <a:xfrm>
            <a:off x="265113" y="654050"/>
            <a:ext cx="8329612" cy="547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5 </a:t>
            </a:r>
            <a:r>
              <a:rPr lang="en-US" altLang="zh-CN" sz="28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DevOps</a:t>
            </a: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 Overview</a:t>
            </a:r>
            <a:endParaRPr lang="en-US" altLang="zh-CN" sz="2800" b="1" dirty="0">
              <a:solidFill>
                <a:srgbClr val="003E69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</a:endParaRPr>
          </a:p>
        </p:txBody>
      </p:sp>
      <p:pic>
        <p:nvPicPr>
          <p:cNvPr id="3686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63" y="4722813"/>
            <a:ext cx="3700462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Rectangle 20"/>
          <p:cNvSpPr>
            <a:spLocks noChangeArrowheads="1"/>
          </p:cNvSpPr>
          <p:nvPr/>
        </p:nvSpPr>
        <p:spPr bwMode="auto">
          <a:xfrm>
            <a:off x="339725" y="1874838"/>
            <a:ext cx="3963988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19" rIns="0" b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1pPr>
            <a:lvl2pPr marL="487363" indent="-242888"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2pPr>
            <a:lvl3pPr marL="1143000" indent="-228600"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3pPr>
            <a:lvl4pPr marL="1600200" indent="-228600"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4pPr>
            <a:lvl5pPr marL="2057400" indent="-228600"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sz="1617" b="1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An Integrated Developer Experience</a:t>
            </a:r>
          </a:p>
          <a:p>
            <a:pPr marL="530225" lvl="1" indent="-285750" eaLnBrk="1" hangingPunct="1">
              <a:spcBef>
                <a:spcPct val="5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sz="1617" dirty="0" err="1"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DevOps</a:t>
            </a:r>
            <a:r>
              <a:rPr lang="en-US" sz="1617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 Solution in the cloud for developing applications. </a:t>
            </a:r>
          </a:p>
          <a:p>
            <a:pPr marL="530225" lvl="1" indent="-285750" eaLnBrk="1" hangingPunct="1">
              <a:spcBef>
                <a:spcPct val="5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sz="1617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Integrated task tracking, agile planning, source control with auto deploy</a:t>
            </a:r>
          </a:p>
          <a:p>
            <a:pPr marL="530225" lvl="1" indent="-285750" eaLnBrk="1" hangingPunct="1">
              <a:spcBef>
                <a:spcPct val="5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sz="1617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Complementary mobile quality and application performance monitoring </a:t>
            </a:r>
          </a:p>
          <a:p>
            <a:pPr marL="530225" lvl="1" indent="-285750" eaLnBrk="1" hangingPunct="1">
              <a:spcBef>
                <a:spcPct val="5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sz="1617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Use your favorite tools or work from the Web IDE</a:t>
            </a:r>
          </a:p>
          <a:p>
            <a:pPr marL="530225" lvl="1" indent="-285750" eaLnBrk="1" hangingPunct="1">
              <a:spcBef>
                <a:spcPct val="5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sz="1617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Continuous Integration: Automate builds, unit and integration testing and deployment to the Cloud using Jenkins and Rational Team Concert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317500" y="1296988"/>
            <a:ext cx="8516938" cy="444500"/>
          </a:xfrm>
          <a:custGeom>
            <a:avLst/>
            <a:gdLst>
              <a:gd name="T0" fmla="*/ 4258469 w 21600"/>
              <a:gd name="T1" fmla="*/ 107950 h 21600"/>
              <a:gd name="T2" fmla="*/ 4258469 w 21600"/>
              <a:gd name="T3" fmla="*/ 107950 h 21600"/>
              <a:gd name="T4" fmla="*/ 4258469 w 21600"/>
              <a:gd name="T5" fmla="*/ 107950 h 21600"/>
              <a:gd name="T6" fmla="*/ 4258469 w 21600"/>
              <a:gd name="T7" fmla="*/ 107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eaLnBrk="1" hangingPunct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charset="0"/>
                <a:ea typeface="MS PGothic" charset="0"/>
                <a:sym typeface="HelvNeue Light for IBM" charset="0"/>
              </a:rPr>
              <a:t>Continuous Integration, Agile Project Planning and Integrated IDEs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2024063"/>
            <a:ext cx="3227387" cy="235743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9756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695450"/>
            <a:ext cx="8437563" cy="409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5"/>
          <p:cNvSpPr>
            <a:spLocks/>
          </p:cNvSpPr>
          <p:nvPr/>
        </p:nvSpPr>
        <p:spPr bwMode="auto">
          <a:xfrm>
            <a:off x="265113" y="654050"/>
            <a:ext cx="8329612" cy="547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5.1 </a:t>
            </a:r>
            <a:r>
              <a:rPr lang="en-US" altLang="zh-CN" sz="28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DevOps</a:t>
            </a: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 </a:t>
            </a:r>
            <a:r>
              <a:rPr lang="en-US" altLang="zh-CN" sz="2400" dirty="0">
                <a:ea typeface="MS PGothic" charset="0"/>
              </a:rPr>
              <a:t>–</a:t>
            </a:r>
            <a:r>
              <a:rPr lang="zh-CN" altLang="en-US" sz="2400" dirty="0">
                <a:ea typeface="MS PGothic" charset="0"/>
              </a:rPr>
              <a:t> </a:t>
            </a:r>
            <a:r>
              <a:rPr lang="en-US" altLang="zh-CN" sz="2200" b="1" dirty="0">
                <a:solidFill>
                  <a:srgbClr val="FFFFFF"/>
                </a:solidFill>
                <a:ea typeface="MS PGothic" charset="0"/>
              </a:rPr>
              <a:t>Track/Plan#1</a:t>
            </a:r>
            <a:r>
              <a:rPr lang="en-US" altLang="zh-CN" sz="2200" dirty="0">
                <a:solidFill>
                  <a:srgbClr val="FFFFFF"/>
                </a:solidFill>
                <a:ea typeface="MS PGothic" charset="0"/>
              </a:rPr>
              <a:t>(Sprints and Backlogs)</a:t>
            </a:r>
            <a:endParaRPr lang="en-US" altLang="zh-CN" sz="2200" b="1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97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585913"/>
            <a:ext cx="7964487" cy="465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5"/>
          <p:cNvSpPr>
            <a:spLocks/>
          </p:cNvSpPr>
          <p:nvPr/>
        </p:nvSpPr>
        <p:spPr bwMode="auto">
          <a:xfrm>
            <a:off x="265113" y="654050"/>
            <a:ext cx="8329612" cy="547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5.1 </a:t>
            </a:r>
            <a:r>
              <a:rPr lang="en-US" altLang="zh-CN" sz="28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DevOps</a:t>
            </a: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 </a:t>
            </a:r>
            <a:r>
              <a:rPr lang="en-US" altLang="zh-CN" sz="2400" dirty="0">
                <a:ea typeface="MS PGothic" charset="0"/>
              </a:rPr>
              <a:t>–</a:t>
            </a:r>
            <a:r>
              <a:rPr lang="zh-CN" altLang="en-US" sz="2400" dirty="0">
                <a:ea typeface="MS PGothic" charset="0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ea typeface="MS PGothic" charset="0"/>
              </a:rPr>
              <a:t>Track/Plan#2</a:t>
            </a:r>
            <a:r>
              <a:rPr lang="en-US" altLang="zh-CN" sz="2400" dirty="0">
                <a:solidFill>
                  <a:srgbClr val="FFFFFF"/>
                </a:solidFill>
                <a:ea typeface="MS PGothic" charset="0"/>
              </a:rPr>
              <a:t>(Project Dashboard)</a:t>
            </a:r>
            <a:endParaRPr lang="en-US" altLang="zh-CN" sz="2400" b="1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9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B017AE-6C25-4319-A59A-AA5A596B6EC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376238" y="1763713"/>
            <a:ext cx="8467725" cy="4238625"/>
            <a:chOff x="417513" y="1181100"/>
            <a:chExt cx="8467725" cy="4238625"/>
          </a:xfrm>
        </p:grpSpPr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2851799" y="2049846"/>
              <a:ext cx="4582591" cy="387191"/>
            </a:xfrm>
            <a:prstGeom prst="roundRect">
              <a:avLst>
                <a:gd name="adj" fmla="val 8046"/>
              </a:avLst>
            </a:prstGeom>
            <a:solidFill>
              <a:schemeClr val="tx1">
                <a:lumMod val="65000"/>
              </a:schemeClr>
            </a:solidFill>
            <a:ln w="9525">
              <a:solidFill>
                <a:schemeClr val="tx1">
                  <a:lumMod val="65000"/>
                </a:schemeClr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MS PGothic" charset="0"/>
                </a:defRPr>
              </a:lvl1pPr>
              <a:lvl2pPr marL="742950" indent="-285750" defTabSz="642938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endParaRPr kumimoji="0" lang="en-US" sz="1200" b="1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1611313" y="1181100"/>
              <a:ext cx="1139825" cy="646112"/>
            </a:xfrm>
            <a:custGeom>
              <a:avLst/>
              <a:gdLst>
                <a:gd name="T0" fmla="*/ 34278 w 21600"/>
                <a:gd name="T1" fmla="*/ 6241 h 21600"/>
                <a:gd name="T2" fmla="*/ 34792 w 21600"/>
                <a:gd name="T3" fmla="*/ 6670 h 21600"/>
                <a:gd name="T4" fmla="*/ 34278 w 21600"/>
                <a:gd name="T5" fmla="*/ 7618 h 21600"/>
                <a:gd name="T6" fmla="*/ 31706 w 21600"/>
                <a:gd name="T7" fmla="*/ 8673 h 21600"/>
                <a:gd name="T8" fmla="*/ 27380 w 21600"/>
                <a:gd name="T9" fmla="*/ 9102 h 21600"/>
                <a:gd name="T10" fmla="*/ 24809 w 21600"/>
                <a:gd name="T11" fmla="*/ 8995 h 21600"/>
                <a:gd name="T12" fmla="*/ 22752 w 21600"/>
                <a:gd name="T13" fmla="*/ 8673 h 21600"/>
                <a:gd name="T14" fmla="*/ 21467 w 21600"/>
                <a:gd name="T15" fmla="*/ 9209 h 21600"/>
                <a:gd name="T16" fmla="*/ 19710 w 21600"/>
                <a:gd name="T17" fmla="*/ 9406 h 21600"/>
                <a:gd name="T18" fmla="*/ 17911 w 21600"/>
                <a:gd name="T19" fmla="*/ 9209 h 21600"/>
                <a:gd name="T20" fmla="*/ 16881 w 21600"/>
                <a:gd name="T21" fmla="*/ 8673 h 21600"/>
                <a:gd name="T22" fmla="*/ 15082 w 21600"/>
                <a:gd name="T23" fmla="*/ 8888 h 21600"/>
                <a:gd name="T24" fmla="*/ 13283 w 21600"/>
                <a:gd name="T25" fmla="*/ 8995 h 21600"/>
                <a:gd name="T26" fmla="*/ 9469 w 21600"/>
                <a:gd name="T27" fmla="*/ 8673 h 21600"/>
                <a:gd name="T28" fmla="*/ 6898 w 21600"/>
                <a:gd name="T29" fmla="*/ 7940 h 21600"/>
                <a:gd name="T30" fmla="*/ 5871 w 21600"/>
                <a:gd name="T31" fmla="*/ 7403 h 21600"/>
                <a:gd name="T32" fmla="*/ 5871 w 21600"/>
                <a:gd name="T33" fmla="*/ 7403 h 21600"/>
                <a:gd name="T34" fmla="*/ 3856 w 21600"/>
                <a:gd name="T35" fmla="*/ 7296 h 21600"/>
                <a:gd name="T36" fmla="*/ 1028 w 21600"/>
                <a:gd name="T37" fmla="*/ 6670 h 21600"/>
                <a:gd name="T38" fmla="*/ 0 w 21600"/>
                <a:gd name="T39" fmla="*/ 5508 h 21600"/>
                <a:gd name="T40" fmla="*/ 1285 w 21600"/>
                <a:gd name="T41" fmla="*/ 4328 h 21600"/>
                <a:gd name="T42" fmla="*/ 4328 w 21600"/>
                <a:gd name="T43" fmla="*/ 3594 h 21600"/>
                <a:gd name="T44" fmla="*/ 4328 w 21600"/>
                <a:gd name="T45" fmla="*/ 3594 h 21600"/>
                <a:gd name="T46" fmla="*/ 4070 w 21600"/>
                <a:gd name="T47" fmla="*/ 3380 h 21600"/>
                <a:gd name="T48" fmla="*/ 3342 w 21600"/>
                <a:gd name="T49" fmla="*/ 2861 h 21600"/>
                <a:gd name="T50" fmla="*/ 3598 w 21600"/>
                <a:gd name="T51" fmla="*/ 1788 h 21600"/>
                <a:gd name="T52" fmla="*/ 6385 w 21600"/>
                <a:gd name="T53" fmla="*/ 840 h 21600"/>
                <a:gd name="T54" fmla="*/ 9727 w 21600"/>
                <a:gd name="T55" fmla="*/ 733 h 21600"/>
                <a:gd name="T56" fmla="*/ 11782 w 21600"/>
                <a:gd name="T57" fmla="*/ 1055 h 21600"/>
                <a:gd name="T58" fmla="*/ 12767 w 21600"/>
                <a:gd name="T59" fmla="*/ 1377 h 21600"/>
                <a:gd name="T60" fmla="*/ 13025 w 21600"/>
                <a:gd name="T61" fmla="*/ 1377 h 21600"/>
                <a:gd name="T62" fmla="*/ 13025 w 21600"/>
                <a:gd name="T63" fmla="*/ 1377 h 21600"/>
                <a:gd name="T64" fmla="*/ 13283 w 21600"/>
                <a:gd name="T65" fmla="*/ 1377 h 21600"/>
                <a:gd name="T66" fmla="*/ 14568 w 21600"/>
                <a:gd name="T67" fmla="*/ 948 h 21600"/>
                <a:gd name="T68" fmla="*/ 16367 w 21600"/>
                <a:gd name="T69" fmla="*/ 733 h 21600"/>
                <a:gd name="T70" fmla="*/ 17395 w 21600"/>
                <a:gd name="T71" fmla="*/ 840 h 21600"/>
                <a:gd name="T72" fmla="*/ 18424 w 21600"/>
                <a:gd name="T73" fmla="*/ 948 h 21600"/>
                <a:gd name="T74" fmla="*/ 18680 w 21600"/>
                <a:gd name="T75" fmla="*/ 948 h 21600"/>
                <a:gd name="T76" fmla="*/ 18680 w 21600"/>
                <a:gd name="T77" fmla="*/ 840 h 21600"/>
                <a:gd name="T78" fmla="*/ 21251 w 21600"/>
                <a:gd name="T79" fmla="*/ 215 h 21600"/>
                <a:gd name="T80" fmla="*/ 24551 w 21600"/>
                <a:gd name="T81" fmla="*/ 0 h 21600"/>
                <a:gd name="T82" fmla="*/ 28665 w 21600"/>
                <a:gd name="T83" fmla="*/ 429 h 21600"/>
                <a:gd name="T84" fmla="*/ 30936 w 21600"/>
                <a:gd name="T85" fmla="*/ 1377 h 21600"/>
                <a:gd name="T86" fmla="*/ 31192 w 21600"/>
                <a:gd name="T87" fmla="*/ 2110 h 21600"/>
                <a:gd name="T88" fmla="*/ 31192 w 21600"/>
                <a:gd name="T89" fmla="*/ 2217 h 21600"/>
                <a:gd name="T90" fmla="*/ 31450 w 21600"/>
                <a:gd name="T91" fmla="*/ 2325 h 21600"/>
                <a:gd name="T92" fmla="*/ 31963 w 21600"/>
                <a:gd name="T93" fmla="*/ 2325 h 21600"/>
                <a:gd name="T94" fmla="*/ 34020 w 21600"/>
                <a:gd name="T95" fmla="*/ 2432 h 21600"/>
                <a:gd name="T96" fmla="*/ 36849 w 21600"/>
                <a:gd name="T97" fmla="*/ 3058 h 21600"/>
                <a:gd name="T98" fmla="*/ 37876 w 21600"/>
                <a:gd name="T99" fmla="*/ 4238 h 21600"/>
                <a:gd name="T100" fmla="*/ 36849 w 21600"/>
                <a:gd name="T101" fmla="*/ 5293 h 21600"/>
                <a:gd name="T102" fmla="*/ 34020 w 21600"/>
                <a:gd name="T103" fmla="*/ 6027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1600"/>
                <a:gd name="T157" fmla="*/ 0 h 21600"/>
                <a:gd name="T158" fmla="*/ 21600 w 21600"/>
                <a:gd name="T159" fmla="*/ 21600 h 2160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1600" h="21600">
                  <a:moveTo>
                    <a:pt x="19401" y="13839"/>
                  </a:moveTo>
                  <a:lnTo>
                    <a:pt x="19548" y="14332"/>
                  </a:lnTo>
                  <a:lnTo>
                    <a:pt x="19694" y="14824"/>
                  </a:lnTo>
                  <a:lnTo>
                    <a:pt x="19841" y="15317"/>
                  </a:lnTo>
                  <a:lnTo>
                    <a:pt x="19841" y="16015"/>
                  </a:lnTo>
                  <a:lnTo>
                    <a:pt x="19548" y="17494"/>
                  </a:lnTo>
                  <a:lnTo>
                    <a:pt x="18961" y="18931"/>
                  </a:lnTo>
                  <a:lnTo>
                    <a:pt x="18081" y="19916"/>
                  </a:lnTo>
                  <a:lnTo>
                    <a:pt x="16933" y="20656"/>
                  </a:lnTo>
                  <a:lnTo>
                    <a:pt x="15614" y="20902"/>
                  </a:lnTo>
                  <a:lnTo>
                    <a:pt x="14881" y="20656"/>
                  </a:lnTo>
                  <a:lnTo>
                    <a:pt x="14148" y="20656"/>
                  </a:lnTo>
                  <a:lnTo>
                    <a:pt x="13561" y="20409"/>
                  </a:lnTo>
                  <a:lnTo>
                    <a:pt x="12975" y="19916"/>
                  </a:lnTo>
                  <a:lnTo>
                    <a:pt x="12681" y="20656"/>
                  </a:lnTo>
                  <a:lnTo>
                    <a:pt x="12242" y="21148"/>
                  </a:lnTo>
                  <a:lnTo>
                    <a:pt x="11826" y="21395"/>
                  </a:lnTo>
                  <a:lnTo>
                    <a:pt x="11240" y="21600"/>
                  </a:lnTo>
                  <a:lnTo>
                    <a:pt x="10800" y="21395"/>
                  </a:lnTo>
                  <a:lnTo>
                    <a:pt x="10214" y="21148"/>
                  </a:lnTo>
                  <a:lnTo>
                    <a:pt x="9920" y="20656"/>
                  </a:lnTo>
                  <a:lnTo>
                    <a:pt x="9627" y="19916"/>
                  </a:lnTo>
                  <a:lnTo>
                    <a:pt x="9187" y="20163"/>
                  </a:lnTo>
                  <a:lnTo>
                    <a:pt x="8601" y="20409"/>
                  </a:lnTo>
                  <a:lnTo>
                    <a:pt x="8161" y="20409"/>
                  </a:lnTo>
                  <a:lnTo>
                    <a:pt x="7575" y="20656"/>
                  </a:lnTo>
                  <a:lnTo>
                    <a:pt x="6426" y="20409"/>
                  </a:lnTo>
                  <a:lnTo>
                    <a:pt x="5400" y="19916"/>
                  </a:lnTo>
                  <a:lnTo>
                    <a:pt x="4520" y="19177"/>
                  </a:lnTo>
                  <a:lnTo>
                    <a:pt x="3934" y="18233"/>
                  </a:lnTo>
                  <a:lnTo>
                    <a:pt x="3494" y="17001"/>
                  </a:lnTo>
                  <a:lnTo>
                    <a:pt x="3348" y="17001"/>
                  </a:lnTo>
                  <a:lnTo>
                    <a:pt x="3201" y="17001"/>
                  </a:lnTo>
                  <a:lnTo>
                    <a:pt x="2199" y="16754"/>
                  </a:lnTo>
                  <a:lnTo>
                    <a:pt x="1319" y="16015"/>
                  </a:lnTo>
                  <a:lnTo>
                    <a:pt x="586" y="15317"/>
                  </a:lnTo>
                  <a:lnTo>
                    <a:pt x="147" y="14085"/>
                  </a:lnTo>
                  <a:lnTo>
                    <a:pt x="0" y="12648"/>
                  </a:lnTo>
                  <a:lnTo>
                    <a:pt x="147" y="11170"/>
                  </a:lnTo>
                  <a:lnTo>
                    <a:pt x="733" y="9938"/>
                  </a:lnTo>
                  <a:lnTo>
                    <a:pt x="1466" y="8993"/>
                  </a:lnTo>
                  <a:lnTo>
                    <a:pt x="2468" y="8254"/>
                  </a:lnTo>
                  <a:lnTo>
                    <a:pt x="2614" y="8254"/>
                  </a:lnTo>
                  <a:lnTo>
                    <a:pt x="2321" y="7761"/>
                  </a:lnTo>
                  <a:lnTo>
                    <a:pt x="2052" y="7268"/>
                  </a:lnTo>
                  <a:lnTo>
                    <a:pt x="1906" y="6570"/>
                  </a:lnTo>
                  <a:lnTo>
                    <a:pt x="1906" y="5831"/>
                  </a:lnTo>
                  <a:lnTo>
                    <a:pt x="2052" y="4106"/>
                  </a:lnTo>
                  <a:lnTo>
                    <a:pt x="2761" y="2916"/>
                  </a:lnTo>
                  <a:lnTo>
                    <a:pt x="3641" y="1930"/>
                  </a:lnTo>
                  <a:lnTo>
                    <a:pt x="4814" y="1437"/>
                  </a:lnTo>
                  <a:lnTo>
                    <a:pt x="5547" y="1684"/>
                  </a:lnTo>
                  <a:lnTo>
                    <a:pt x="6133" y="1930"/>
                  </a:lnTo>
                  <a:lnTo>
                    <a:pt x="6719" y="2423"/>
                  </a:lnTo>
                  <a:lnTo>
                    <a:pt x="7159" y="3162"/>
                  </a:lnTo>
                  <a:lnTo>
                    <a:pt x="7281" y="3162"/>
                  </a:lnTo>
                  <a:lnTo>
                    <a:pt x="7428" y="3162"/>
                  </a:lnTo>
                  <a:lnTo>
                    <a:pt x="7575" y="3162"/>
                  </a:lnTo>
                  <a:lnTo>
                    <a:pt x="7868" y="2423"/>
                  </a:lnTo>
                  <a:lnTo>
                    <a:pt x="8308" y="2176"/>
                  </a:lnTo>
                  <a:lnTo>
                    <a:pt x="8748" y="1930"/>
                  </a:lnTo>
                  <a:lnTo>
                    <a:pt x="9334" y="1684"/>
                  </a:lnTo>
                  <a:lnTo>
                    <a:pt x="9627" y="1684"/>
                  </a:lnTo>
                  <a:lnTo>
                    <a:pt x="9920" y="1930"/>
                  </a:lnTo>
                  <a:lnTo>
                    <a:pt x="10214" y="2176"/>
                  </a:lnTo>
                  <a:lnTo>
                    <a:pt x="10507" y="2176"/>
                  </a:lnTo>
                  <a:lnTo>
                    <a:pt x="10653" y="2176"/>
                  </a:lnTo>
                  <a:lnTo>
                    <a:pt x="10653" y="1930"/>
                  </a:lnTo>
                  <a:lnTo>
                    <a:pt x="11386" y="1191"/>
                  </a:lnTo>
                  <a:lnTo>
                    <a:pt x="12119" y="493"/>
                  </a:lnTo>
                  <a:lnTo>
                    <a:pt x="12975" y="246"/>
                  </a:lnTo>
                  <a:lnTo>
                    <a:pt x="14001" y="0"/>
                  </a:lnTo>
                  <a:lnTo>
                    <a:pt x="15174" y="246"/>
                  </a:lnTo>
                  <a:lnTo>
                    <a:pt x="16347" y="986"/>
                  </a:lnTo>
                  <a:lnTo>
                    <a:pt x="17080" y="1930"/>
                  </a:lnTo>
                  <a:lnTo>
                    <a:pt x="17642" y="3162"/>
                  </a:lnTo>
                  <a:lnTo>
                    <a:pt x="17788" y="4599"/>
                  </a:lnTo>
                  <a:lnTo>
                    <a:pt x="17788" y="4846"/>
                  </a:lnTo>
                  <a:lnTo>
                    <a:pt x="17788" y="5092"/>
                  </a:lnTo>
                  <a:lnTo>
                    <a:pt x="17788" y="5338"/>
                  </a:lnTo>
                  <a:lnTo>
                    <a:pt x="17935" y="5338"/>
                  </a:lnTo>
                  <a:lnTo>
                    <a:pt x="18081" y="5338"/>
                  </a:lnTo>
                  <a:lnTo>
                    <a:pt x="18228" y="5338"/>
                  </a:lnTo>
                  <a:lnTo>
                    <a:pt x="19401" y="5585"/>
                  </a:lnTo>
                  <a:lnTo>
                    <a:pt x="20281" y="6078"/>
                  </a:lnTo>
                  <a:lnTo>
                    <a:pt x="21014" y="7022"/>
                  </a:lnTo>
                  <a:lnTo>
                    <a:pt x="21453" y="8254"/>
                  </a:lnTo>
                  <a:lnTo>
                    <a:pt x="21600" y="9732"/>
                  </a:lnTo>
                  <a:lnTo>
                    <a:pt x="21453" y="11170"/>
                  </a:lnTo>
                  <a:lnTo>
                    <a:pt x="21014" y="12155"/>
                  </a:lnTo>
                  <a:lnTo>
                    <a:pt x="20281" y="13100"/>
                  </a:lnTo>
                  <a:lnTo>
                    <a:pt x="19401" y="13839"/>
                  </a:lnTo>
                </a:path>
              </a:pathLst>
            </a:custGeom>
            <a:solidFill>
              <a:srgbClr val="00659E"/>
            </a:solidFill>
            <a:ln w="21600">
              <a:noFill/>
              <a:round/>
              <a:headEnd/>
              <a:tailEnd/>
            </a:ln>
            <a:effectLst>
              <a:outerShdw dist="38099" dir="2100016" algn="ctr" rotWithShape="0">
                <a:schemeClr val="bg2">
                  <a:alpha val="31998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defTabSz="642938" eaLnBrk="1" hangingPunct="1">
                <a:defRPr/>
              </a:pPr>
              <a:r>
                <a:rPr lang="en-US" sz="105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  <a:sym typeface="Gill Sans" pitchFamily="-84" charset="0"/>
                </a:rPr>
                <a:t>External   </a:t>
              </a:r>
            </a:p>
            <a:p>
              <a:pPr algn="ctr" defTabSz="642938" eaLnBrk="1" hangingPunct="1">
                <a:defRPr/>
              </a:pPr>
              <a:r>
                <a:rPr lang="en-US" sz="105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  <a:sym typeface="Gill Sans" pitchFamily="-84" charset="0"/>
                </a:rPr>
                <a:t>Ecosystem</a:t>
              </a:r>
            </a:p>
          </p:txBody>
        </p:sp>
        <p:sp>
          <p:nvSpPr>
            <p:cNvPr id="8" name="AutoShape 9"/>
            <p:cNvSpPr>
              <a:spLocks/>
            </p:cNvSpPr>
            <p:nvPr/>
          </p:nvSpPr>
          <p:spPr bwMode="auto">
            <a:xfrm>
              <a:off x="1611159" y="1921230"/>
              <a:ext cx="1173483" cy="491292"/>
            </a:xfrm>
            <a:prstGeom prst="roundRect">
              <a:avLst>
                <a:gd name="adj" fmla="val 9903"/>
              </a:avLst>
            </a:prstGeom>
            <a:solidFill>
              <a:srgbClr val="7030A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/>
            <a:p>
              <a:pPr algn="ctr" defTabSz="642938" eaLnBrk="1" hangingPunct="1">
                <a:defRPr/>
              </a:pPr>
              <a:r>
                <a:rPr lang="en-US" sz="110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  <a:sym typeface="Gill Sans" pitchFamily="-84" charset="0"/>
                </a:rPr>
                <a:t>Marketplace</a:t>
              </a:r>
            </a:p>
          </p:txBody>
        </p:sp>
        <p:sp>
          <p:nvSpPr>
            <p:cNvPr id="9" name="Line 64"/>
            <p:cNvSpPr>
              <a:spLocks noChangeShapeType="1"/>
            </p:cNvSpPr>
            <p:nvPr/>
          </p:nvSpPr>
          <p:spPr bwMode="auto">
            <a:xfrm flipH="1">
              <a:off x="2692400" y="2232025"/>
              <a:ext cx="495300" cy="19685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0" name="Line 65"/>
            <p:cNvSpPr>
              <a:spLocks noChangeShapeType="1"/>
            </p:cNvSpPr>
            <p:nvPr/>
          </p:nvSpPr>
          <p:spPr bwMode="auto">
            <a:xfrm rot="10800000">
              <a:off x="2776538" y="1704975"/>
              <a:ext cx="428625" cy="50800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1" name="Line 66"/>
            <p:cNvSpPr>
              <a:spLocks noChangeShapeType="1"/>
            </p:cNvSpPr>
            <p:nvPr/>
          </p:nvSpPr>
          <p:spPr bwMode="auto">
            <a:xfrm rot="10800000" flipH="1">
              <a:off x="3543300" y="1749425"/>
              <a:ext cx="160338" cy="384175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2" name="AutoShape 70"/>
            <p:cNvSpPr>
              <a:spLocks/>
            </p:cNvSpPr>
            <p:nvPr/>
          </p:nvSpPr>
          <p:spPr bwMode="auto">
            <a:xfrm>
              <a:off x="2977276" y="2082625"/>
              <a:ext cx="775842" cy="329655"/>
            </a:xfrm>
            <a:prstGeom prst="roundRect">
              <a:avLst>
                <a:gd name="adj" fmla="val 14120"/>
              </a:avLst>
            </a:prstGeom>
            <a:solidFill>
              <a:srgbClr val="00659E"/>
            </a:solidFill>
            <a:ln w="21600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3000"/>
                </a:lnSpc>
                <a:defRPr/>
              </a:pPr>
              <a:r>
                <a:rPr lang="en-US" sz="900" b="1">
                  <a:solidFill>
                    <a:srgbClr val="FFFFFF"/>
                  </a:solidFill>
                  <a:latin typeface="+mj-lt"/>
                  <a:ea typeface="MS PGothic" pitchFamily="34" charset="-128"/>
                  <a:cs typeface="Arial" pitchFamily="34" charset="0"/>
                  <a:sym typeface="Arial" pitchFamily="34" charset="0"/>
                </a:rPr>
                <a:t>App</a:t>
              </a:r>
            </a:p>
          </p:txBody>
        </p:sp>
        <p:sp>
          <p:nvSpPr>
            <p:cNvPr id="13" name="AutoShape 75"/>
            <p:cNvSpPr>
              <a:spLocks/>
            </p:cNvSpPr>
            <p:nvPr/>
          </p:nvSpPr>
          <p:spPr bwMode="auto">
            <a:xfrm>
              <a:off x="1847850" y="2370137"/>
              <a:ext cx="306388" cy="244475"/>
            </a:xfrm>
            <a:prstGeom prst="roundRect">
              <a:avLst>
                <a:gd name="adj" fmla="val 12903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0000"/>
                </a:lnSpc>
                <a:defRPr/>
              </a:pPr>
              <a:r>
                <a:rPr lang="en-US" altLang="zh-CN" sz="9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ea typeface="MS PGothic" charset="0"/>
                  <a:cs typeface="Calibri" charset="0"/>
                  <a:sym typeface="Helvetica" charset="0"/>
                </a:rPr>
                <a:t>API</a:t>
              </a:r>
            </a:p>
          </p:txBody>
        </p:sp>
        <p:sp>
          <p:nvSpPr>
            <p:cNvPr id="14" name="AutoShape 1"/>
            <p:cNvSpPr>
              <a:spLocks/>
            </p:cNvSpPr>
            <p:nvPr/>
          </p:nvSpPr>
          <p:spPr bwMode="auto">
            <a:xfrm>
              <a:off x="449266" y="1181102"/>
              <a:ext cx="1070980" cy="1059149"/>
            </a:xfrm>
            <a:prstGeom prst="roundRect">
              <a:avLst>
                <a:gd name="adj" fmla="val 11324"/>
              </a:avLst>
            </a:prstGeom>
            <a:solidFill>
              <a:srgbClr val="003E69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API</a:t>
              </a:r>
            </a:p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Economy</a:t>
              </a:r>
            </a:p>
          </p:txBody>
        </p:sp>
        <p:sp>
          <p:nvSpPr>
            <p:cNvPr id="15" name="AutoShape 83"/>
            <p:cNvSpPr>
              <a:spLocks/>
            </p:cNvSpPr>
            <p:nvPr/>
          </p:nvSpPr>
          <p:spPr bwMode="auto">
            <a:xfrm>
              <a:off x="6485353" y="1181102"/>
              <a:ext cx="952571" cy="501927"/>
            </a:xfrm>
            <a:prstGeom prst="roundRect">
              <a:avLst>
                <a:gd name="adj" fmla="val 21329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services</a:t>
              </a:r>
            </a:p>
          </p:txBody>
        </p:sp>
        <p:sp>
          <p:nvSpPr>
            <p:cNvPr id="16" name="AutoShape 75"/>
            <p:cNvSpPr>
              <a:spLocks/>
            </p:cNvSpPr>
            <p:nvPr/>
          </p:nvSpPr>
          <p:spPr bwMode="auto">
            <a:xfrm>
              <a:off x="2413000" y="2363787"/>
              <a:ext cx="306388" cy="244475"/>
            </a:xfrm>
            <a:prstGeom prst="roundRect">
              <a:avLst>
                <a:gd name="adj" fmla="val 12903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0000"/>
                </a:lnSpc>
                <a:defRPr/>
              </a:pPr>
              <a:r>
                <a:rPr lang="en-US" altLang="zh-CN" sz="9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ea typeface="MS PGothic" charset="0"/>
                  <a:cs typeface="Calibri" charset="0"/>
                  <a:sym typeface="Helvetica" charset="0"/>
                </a:rPr>
                <a:t>API</a:t>
              </a:r>
            </a:p>
          </p:txBody>
        </p:sp>
        <p:sp>
          <p:nvSpPr>
            <p:cNvPr id="17" name="AutoShape 35"/>
            <p:cNvSpPr>
              <a:spLocks/>
            </p:cNvSpPr>
            <p:nvPr/>
          </p:nvSpPr>
          <p:spPr bwMode="auto">
            <a:xfrm>
              <a:off x="2855332" y="1181102"/>
              <a:ext cx="600880" cy="504053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analytics</a:t>
              </a:r>
            </a:p>
          </p:txBody>
        </p:sp>
        <p:sp>
          <p:nvSpPr>
            <p:cNvPr id="18" name="AutoShape 75"/>
            <p:cNvSpPr>
              <a:spLocks/>
            </p:cNvSpPr>
            <p:nvPr/>
          </p:nvSpPr>
          <p:spPr bwMode="auto">
            <a:xfrm>
              <a:off x="3128963" y="1620837"/>
              <a:ext cx="306387" cy="244475"/>
            </a:xfrm>
            <a:prstGeom prst="roundRect">
              <a:avLst>
                <a:gd name="adj" fmla="val 12903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0000"/>
                </a:lnSpc>
                <a:defRPr/>
              </a:pPr>
              <a:r>
                <a:rPr lang="en-US" altLang="zh-CN" sz="9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ea typeface="MS PGothic" charset="0"/>
                  <a:cs typeface="Calibri" charset="0"/>
                  <a:sym typeface="Helvetica" charset="0"/>
                </a:rPr>
                <a:t>API</a:t>
              </a:r>
            </a:p>
          </p:txBody>
        </p:sp>
        <p:sp>
          <p:nvSpPr>
            <p:cNvPr id="19" name="AutoShape 35"/>
            <p:cNvSpPr>
              <a:spLocks/>
            </p:cNvSpPr>
            <p:nvPr/>
          </p:nvSpPr>
          <p:spPr bwMode="auto">
            <a:xfrm>
              <a:off x="3512766" y="1181102"/>
              <a:ext cx="701615" cy="504053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commerce</a:t>
              </a:r>
            </a:p>
          </p:txBody>
        </p:sp>
        <p:sp>
          <p:nvSpPr>
            <p:cNvPr id="20" name="AutoShape 75"/>
            <p:cNvSpPr>
              <a:spLocks/>
            </p:cNvSpPr>
            <p:nvPr/>
          </p:nvSpPr>
          <p:spPr bwMode="auto">
            <a:xfrm>
              <a:off x="3894138" y="1620837"/>
              <a:ext cx="306387" cy="244475"/>
            </a:xfrm>
            <a:prstGeom prst="roundRect">
              <a:avLst>
                <a:gd name="adj" fmla="val 12903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0000"/>
                </a:lnSpc>
                <a:defRPr/>
              </a:pPr>
              <a:r>
                <a:rPr lang="en-US" altLang="zh-CN" sz="9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ea typeface="MS PGothic" charset="0"/>
                  <a:cs typeface="Calibri" charset="0"/>
                  <a:sym typeface="Helvetica" charset="0"/>
                </a:rPr>
                <a:t>API</a:t>
              </a:r>
            </a:p>
          </p:txBody>
        </p:sp>
        <p:sp>
          <p:nvSpPr>
            <p:cNvPr id="21" name="AutoShape 35"/>
            <p:cNvSpPr>
              <a:spLocks/>
            </p:cNvSpPr>
            <p:nvPr/>
          </p:nvSpPr>
          <p:spPr bwMode="auto">
            <a:xfrm>
              <a:off x="4276236" y="1181102"/>
              <a:ext cx="865974" cy="504053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collaboration</a:t>
              </a:r>
            </a:p>
          </p:txBody>
        </p:sp>
        <p:sp>
          <p:nvSpPr>
            <p:cNvPr id="22" name="AutoShape 75"/>
            <p:cNvSpPr>
              <a:spLocks/>
            </p:cNvSpPr>
            <p:nvPr/>
          </p:nvSpPr>
          <p:spPr bwMode="auto">
            <a:xfrm>
              <a:off x="4700588" y="1620837"/>
              <a:ext cx="303212" cy="244475"/>
            </a:xfrm>
            <a:prstGeom prst="roundRect">
              <a:avLst>
                <a:gd name="adj" fmla="val 12903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0000"/>
                </a:lnSpc>
                <a:defRPr/>
              </a:pPr>
              <a:r>
                <a:rPr lang="en-US" altLang="zh-CN" sz="9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ea typeface="MS PGothic" charset="0"/>
                  <a:cs typeface="Calibri" charset="0"/>
                  <a:sym typeface="Helvetica" charset="0"/>
                </a:rPr>
                <a:t>API</a:t>
              </a:r>
            </a:p>
          </p:txBody>
        </p:sp>
        <p:sp>
          <p:nvSpPr>
            <p:cNvPr id="23" name="AutoShape 35"/>
            <p:cNvSpPr>
              <a:spLocks/>
            </p:cNvSpPr>
            <p:nvPr/>
          </p:nvSpPr>
          <p:spPr bwMode="auto">
            <a:xfrm>
              <a:off x="5227040" y="1181102"/>
              <a:ext cx="569068" cy="501927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location</a:t>
              </a:r>
            </a:p>
          </p:txBody>
        </p:sp>
        <p:sp>
          <p:nvSpPr>
            <p:cNvPr id="24" name="AutoShape 75"/>
            <p:cNvSpPr>
              <a:spLocks/>
            </p:cNvSpPr>
            <p:nvPr/>
          </p:nvSpPr>
          <p:spPr bwMode="auto">
            <a:xfrm>
              <a:off x="5422900" y="1620837"/>
              <a:ext cx="306388" cy="244475"/>
            </a:xfrm>
            <a:prstGeom prst="roundRect">
              <a:avLst>
                <a:gd name="adj" fmla="val 12903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0000"/>
                </a:lnSpc>
                <a:defRPr/>
              </a:pPr>
              <a:r>
                <a:rPr lang="en-US" altLang="zh-CN" sz="9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ea typeface="MS PGothic" charset="0"/>
                  <a:cs typeface="Calibri" charset="0"/>
                  <a:sym typeface="Helvetica" charset="0"/>
                </a:rPr>
                <a:t>API</a:t>
              </a:r>
            </a:p>
          </p:txBody>
        </p:sp>
        <p:sp>
          <p:nvSpPr>
            <p:cNvPr id="25" name="AutoShape 35"/>
            <p:cNvSpPr>
              <a:spLocks/>
            </p:cNvSpPr>
            <p:nvPr/>
          </p:nvSpPr>
          <p:spPr bwMode="auto">
            <a:xfrm>
              <a:off x="5886241" y="1181102"/>
              <a:ext cx="517817" cy="501927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data</a:t>
              </a:r>
            </a:p>
          </p:txBody>
        </p:sp>
        <p:sp>
          <p:nvSpPr>
            <p:cNvPr id="26" name="AutoShape 75"/>
            <p:cNvSpPr>
              <a:spLocks/>
            </p:cNvSpPr>
            <p:nvPr/>
          </p:nvSpPr>
          <p:spPr bwMode="auto">
            <a:xfrm>
              <a:off x="6129338" y="1620837"/>
              <a:ext cx="306387" cy="244475"/>
            </a:xfrm>
            <a:prstGeom prst="roundRect">
              <a:avLst>
                <a:gd name="adj" fmla="val 12903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0000"/>
                </a:lnSpc>
                <a:defRPr/>
              </a:pPr>
              <a:r>
                <a:rPr lang="en-US" altLang="zh-CN" sz="9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ea typeface="MS PGothic" charset="0"/>
                  <a:cs typeface="Calibri" charset="0"/>
                  <a:sym typeface="Helvetica" charset="0"/>
                </a:rPr>
                <a:t>API</a:t>
              </a:r>
            </a:p>
          </p:txBody>
        </p:sp>
        <p:sp>
          <p:nvSpPr>
            <p:cNvPr id="27" name="AutoShape 75"/>
            <p:cNvSpPr>
              <a:spLocks/>
            </p:cNvSpPr>
            <p:nvPr/>
          </p:nvSpPr>
          <p:spPr bwMode="auto">
            <a:xfrm>
              <a:off x="2552700" y="1624012"/>
              <a:ext cx="306388" cy="244475"/>
            </a:xfrm>
            <a:prstGeom prst="roundRect">
              <a:avLst>
                <a:gd name="adj" fmla="val 12903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0000"/>
                </a:lnSpc>
                <a:defRPr/>
              </a:pPr>
              <a:r>
                <a:rPr lang="en-US" altLang="zh-CN" sz="9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ea typeface="MS PGothic" charset="0"/>
                  <a:cs typeface="Calibri" charset="0"/>
                  <a:sym typeface="Helvetica" charset="0"/>
                </a:rPr>
                <a:t>API</a:t>
              </a:r>
            </a:p>
          </p:txBody>
        </p:sp>
        <p:sp>
          <p:nvSpPr>
            <p:cNvPr id="28" name="Rounded Rectangle 6"/>
            <p:cNvSpPr>
              <a:spLocks noChangeArrowheads="1"/>
            </p:cNvSpPr>
            <p:nvPr/>
          </p:nvSpPr>
          <p:spPr bwMode="auto">
            <a:xfrm>
              <a:off x="7607300" y="1181100"/>
              <a:ext cx="1277938" cy="4238625"/>
            </a:xfrm>
            <a:prstGeom prst="roundRect">
              <a:avLst>
                <a:gd name="adj" fmla="val 16667"/>
              </a:avLst>
            </a:prstGeom>
            <a:solidFill>
              <a:srgbClr val="003E69"/>
            </a:solidFill>
            <a:ln>
              <a:noFill/>
            </a:ln>
            <a:effectLst>
              <a:outerShdw blurRad="63500" dist="27940" dir="5400000" algn="ctr" rotWithShape="0">
                <a:srgbClr val="000000">
                  <a:alpha val="31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defTabSz="642938" eaLnBrk="1" hangingPunct="1"/>
              <a:endParaRPr lang="en-US" altLang="zh-CN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Arial" charset="0"/>
              </a:endParaRPr>
            </a:p>
            <a:p>
              <a:pPr algn="ctr" defTabSz="642938" eaLnBrk="1" hangingPunct="1"/>
              <a:r>
                <a:rPr lang="en-US" altLang="zh-CN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cs typeface="Arial" charset="0"/>
                </a:rPr>
                <a:t>Software</a:t>
              </a:r>
            </a:p>
            <a:p>
              <a:pPr algn="ctr" defTabSz="642938" eaLnBrk="1" hangingPunct="1"/>
              <a:r>
                <a:rPr lang="en-US" altLang="zh-CN" sz="1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charset="0"/>
                  <a:cs typeface="Arial" charset="0"/>
                </a:rPr>
                <a:t>as a Service</a:t>
              </a:r>
            </a:p>
          </p:txBody>
        </p:sp>
        <p:sp>
          <p:nvSpPr>
            <p:cNvPr id="29" name="Rounded Rectangle 6"/>
            <p:cNvSpPr>
              <a:spLocks noChangeArrowheads="1"/>
            </p:cNvSpPr>
            <p:nvPr/>
          </p:nvSpPr>
          <p:spPr bwMode="auto">
            <a:xfrm>
              <a:off x="7667625" y="2528887"/>
              <a:ext cx="1152525" cy="1481138"/>
            </a:xfrm>
            <a:prstGeom prst="roundRect">
              <a:avLst>
                <a:gd name="adj" fmla="val 9755"/>
              </a:avLst>
            </a:prstGeom>
            <a:solidFill>
              <a:srgbClr val="00719E"/>
            </a:solidFill>
            <a:ln>
              <a:noFill/>
            </a:ln>
            <a:effectLst>
              <a:outerShdw blurRad="63500" dist="27940" dir="5400000" algn="ctr" rotWithShape="0">
                <a:srgbClr val="000000">
                  <a:alpha val="31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642938" eaLnBrk="1" hangingPunct="1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</a:rPr>
                <a:t>Platform</a:t>
              </a:r>
            </a:p>
            <a:p>
              <a:pPr algn="ctr" defTabSz="642938" eaLnBrk="1" hangingPunct="1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</a:rPr>
                <a:t>as a Service</a:t>
              </a:r>
            </a:p>
          </p:txBody>
        </p:sp>
        <p:sp>
          <p:nvSpPr>
            <p:cNvPr id="30" name="Rounded Rectangle 6"/>
            <p:cNvSpPr>
              <a:spLocks noChangeArrowheads="1"/>
            </p:cNvSpPr>
            <p:nvPr/>
          </p:nvSpPr>
          <p:spPr bwMode="auto">
            <a:xfrm>
              <a:off x="7667625" y="4184650"/>
              <a:ext cx="1152525" cy="1103312"/>
            </a:xfrm>
            <a:prstGeom prst="roundRect">
              <a:avLst>
                <a:gd name="adj" fmla="val 16667"/>
              </a:avLst>
            </a:prstGeom>
            <a:solidFill>
              <a:srgbClr val="008BC0"/>
            </a:solidFill>
            <a:ln>
              <a:noFill/>
            </a:ln>
            <a:effectLst>
              <a:outerShdw blurRad="63500" dist="27940" dir="5400000" algn="ctr" rotWithShape="0">
                <a:srgbClr val="000000">
                  <a:alpha val="31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642938" eaLnBrk="1" hangingPunct="1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</a:rPr>
                <a:t>Infrastructure </a:t>
              </a:r>
              <a:br>
                <a:rPr lang="en-US" sz="120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</a:rPr>
              </a:br>
              <a:r>
                <a:rPr lang="en-US" sz="120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</a:rPr>
                <a:t>as a Service</a:t>
              </a:r>
            </a:p>
          </p:txBody>
        </p:sp>
        <p:sp>
          <p:nvSpPr>
            <p:cNvPr id="31" name="Line 67"/>
            <p:cNvSpPr>
              <a:spLocks noChangeShapeType="1"/>
            </p:cNvSpPr>
            <p:nvPr/>
          </p:nvSpPr>
          <p:spPr bwMode="auto">
            <a:xfrm rot="10800000">
              <a:off x="3619500" y="2354262"/>
              <a:ext cx="1162050" cy="906463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2" name="AutoShape 1"/>
            <p:cNvSpPr>
              <a:spLocks/>
            </p:cNvSpPr>
            <p:nvPr/>
          </p:nvSpPr>
          <p:spPr bwMode="auto">
            <a:xfrm>
              <a:off x="447675" y="2381253"/>
              <a:ext cx="1070870" cy="1563687"/>
            </a:xfrm>
            <a:prstGeom prst="roundRect">
              <a:avLst>
                <a:gd name="adj" fmla="val 11324"/>
              </a:avLst>
            </a:prstGeom>
            <a:solidFill>
              <a:srgbClr val="00719E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/>
            <a:p>
              <a:pPr algn="ctr" defTabSz="642938" eaLnBrk="1" hangingPunct="1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  <a:sym typeface="Gill Sans" pitchFamily="-84" charset="0"/>
                </a:rPr>
                <a:t>Cloud Operating Environment</a:t>
              </a:r>
            </a:p>
          </p:txBody>
        </p:sp>
        <p:sp>
          <p:nvSpPr>
            <p:cNvPr id="33" name="AutoShape 10"/>
            <p:cNvSpPr>
              <a:spLocks/>
            </p:cNvSpPr>
            <p:nvPr/>
          </p:nvSpPr>
          <p:spPr bwMode="auto">
            <a:xfrm>
              <a:off x="1625600" y="4572000"/>
              <a:ext cx="5851525" cy="696912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21600">
              <a:solidFill>
                <a:srgbClr val="A6A6A6"/>
              </a:solidFill>
              <a:round/>
              <a:headEnd/>
              <a:tailEnd/>
            </a:ln>
            <a:effectLst>
              <a:outerShdw dist="25399" dir="2099943" algn="ctr" rotWithShape="0">
                <a:schemeClr val="bg2">
                  <a:alpha val="31998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defTabSz="642938" eaLnBrk="1" hangingPunct="1"/>
              <a:r>
                <a:rPr lang="en-US" altLang="zh-CN" sz="900" b="1">
                  <a:solidFill>
                    <a:srgbClr val="FFFFFF"/>
                  </a:solidFill>
                  <a:cs typeface="Arial" charset="0"/>
                  <a:sym typeface="Gill Sans" charset="0"/>
                </a:rPr>
                <a:t> </a:t>
              </a:r>
            </a:p>
          </p:txBody>
        </p:sp>
        <p:sp>
          <p:nvSpPr>
            <p:cNvPr id="34" name="AutoShape 15"/>
            <p:cNvSpPr>
              <a:spLocks/>
            </p:cNvSpPr>
            <p:nvPr/>
          </p:nvSpPr>
          <p:spPr bwMode="auto">
            <a:xfrm>
              <a:off x="1626219" y="4160840"/>
              <a:ext cx="5850907" cy="35299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030A0"/>
                </a:gs>
                <a:gs pos="100000">
                  <a:srgbClr val="002060"/>
                </a:gs>
              </a:gsLst>
              <a:lin ang="16200000"/>
            </a:gradFill>
            <a:ln w="19050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rPr>
                <a:t>Workload definition, Optimization, &amp; Orchestration</a:t>
              </a:r>
            </a:p>
          </p:txBody>
        </p:sp>
        <p:sp>
          <p:nvSpPr>
            <p:cNvPr id="35" name="AutoShape 1"/>
            <p:cNvSpPr>
              <a:spLocks/>
            </p:cNvSpPr>
            <p:nvPr/>
          </p:nvSpPr>
          <p:spPr bwMode="auto">
            <a:xfrm>
              <a:off x="417513" y="4160840"/>
              <a:ext cx="1070870" cy="1146175"/>
            </a:xfrm>
            <a:prstGeom prst="roundRect">
              <a:avLst>
                <a:gd name="adj" fmla="val 11324"/>
              </a:avLst>
            </a:prstGeom>
            <a:solidFill>
              <a:srgbClr val="008BC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/>
            <a:p>
              <a:pPr algn="ctr" defTabSz="642938" eaLnBrk="1" hangingPunct="1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  <a:sym typeface="Gill Sans" pitchFamily="-84" charset="0"/>
                </a:rPr>
                <a:t>Software</a:t>
              </a:r>
            </a:p>
            <a:p>
              <a:pPr algn="ctr" defTabSz="642938" eaLnBrk="1" hangingPunct="1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  <a:sym typeface="Gill Sans" pitchFamily="-84" charset="0"/>
                </a:rPr>
                <a:t>Defined</a:t>
              </a:r>
            </a:p>
            <a:p>
              <a:pPr algn="ctr" defTabSz="642938" eaLnBrk="1" hangingPunct="1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Calibri" pitchFamily="34" charset="0"/>
                  <a:ea typeface="ヒラギノ角ゴ ProN W3" pitchFamily="-84" charset="-128"/>
                  <a:cs typeface="Arial" pitchFamily="34" charset="0"/>
                  <a:sym typeface="Gill Sans" pitchFamily="-84" charset="0"/>
                </a:rPr>
                <a:t>Environment</a:t>
              </a:r>
            </a:p>
          </p:txBody>
        </p:sp>
        <p:sp>
          <p:nvSpPr>
            <p:cNvPr id="36" name="AutoShape 75"/>
            <p:cNvSpPr>
              <a:spLocks/>
            </p:cNvSpPr>
            <p:nvPr/>
          </p:nvSpPr>
          <p:spPr bwMode="auto">
            <a:xfrm>
              <a:off x="1716341" y="4824302"/>
              <a:ext cx="1438429" cy="416791"/>
            </a:xfrm>
            <a:prstGeom prst="roundRect">
              <a:avLst>
                <a:gd name="adj" fmla="val 28745"/>
              </a:avLst>
            </a:prstGeom>
            <a:solidFill>
              <a:srgbClr val="00206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0000"/>
                </a:lnSpc>
                <a:defRPr/>
              </a:pPr>
              <a:r>
                <a:rPr lang="en-US" sz="800" b="1" dirty="0">
                  <a:solidFill>
                    <a:srgbClr val="FFFFFF"/>
                  </a:solidFill>
                  <a:latin typeface="+mj-lt"/>
                  <a:ea typeface="MS PGothic" pitchFamily="34" charset="-128"/>
                  <a:cs typeface="+mn-cs"/>
                  <a:sym typeface="Helvetica" pitchFamily="34" charset="0"/>
                </a:rPr>
                <a:t>Software Defined Compute</a:t>
              </a:r>
            </a:p>
          </p:txBody>
        </p:sp>
        <p:sp>
          <p:nvSpPr>
            <p:cNvPr id="37" name="AutoShape 75"/>
            <p:cNvSpPr>
              <a:spLocks/>
            </p:cNvSpPr>
            <p:nvPr/>
          </p:nvSpPr>
          <p:spPr bwMode="auto">
            <a:xfrm>
              <a:off x="3780328" y="4837060"/>
              <a:ext cx="1438429" cy="414664"/>
            </a:xfrm>
            <a:prstGeom prst="roundRect">
              <a:avLst>
                <a:gd name="adj" fmla="val 28745"/>
              </a:avLst>
            </a:prstGeom>
            <a:solidFill>
              <a:srgbClr val="00206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0000"/>
                </a:lnSpc>
                <a:defRPr/>
              </a:pPr>
              <a:r>
                <a:rPr lang="en-US" sz="800" b="1" dirty="0">
                  <a:solidFill>
                    <a:srgbClr val="FFFFFF"/>
                  </a:solidFill>
                  <a:latin typeface="+mj-lt"/>
                  <a:ea typeface="MS PGothic" pitchFamily="34" charset="-128"/>
                  <a:cs typeface="+mn-cs"/>
                  <a:sym typeface="Helvetica" pitchFamily="34" charset="0"/>
                </a:rPr>
                <a:t>Software Defined Storage</a:t>
              </a:r>
            </a:p>
          </p:txBody>
        </p:sp>
        <p:sp>
          <p:nvSpPr>
            <p:cNvPr id="38" name="AutoShape 75"/>
            <p:cNvSpPr>
              <a:spLocks/>
            </p:cNvSpPr>
            <p:nvPr/>
          </p:nvSpPr>
          <p:spPr bwMode="auto">
            <a:xfrm>
              <a:off x="5971546" y="4815796"/>
              <a:ext cx="1429594" cy="423171"/>
            </a:xfrm>
            <a:prstGeom prst="roundRect">
              <a:avLst>
                <a:gd name="adj" fmla="val 28745"/>
              </a:avLst>
            </a:prstGeom>
            <a:solidFill>
              <a:srgbClr val="00206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28573" bIns="0" anchor="ctr"/>
            <a:lstStyle/>
            <a:p>
              <a:pPr marL="28575" algn="ctr" defTabSz="642938" eaLnBrk="1" hangingPunct="1">
                <a:lnSpc>
                  <a:spcPct val="90000"/>
                </a:lnSpc>
                <a:defRPr/>
              </a:pPr>
              <a:r>
                <a:rPr lang="en-US" sz="800" b="1" dirty="0">
                  <a:solidFill>
                    <a:srgbClr val="FFFFFF"/>
                  </a:solidFill>
                  <a:latin typeface="+mj-lt"/>
                  <a:ea typeface="MS PGothic" pitchFamily="34" charset="-128"/>
                  <a:cs typeface="+mn-cs"/>
                  <a:sym typeface="Helvetica" pitchFamily="34" charset="0"/>
                </a:rPr>
                <a:t>Software Defined Networking</a:t>
              </a:r>
            </a:p>
          </p:txBody>
        </p:sp>
        <p:sp>
          <p:nvSpPr>
            <p:cNvPr id="39" name="Rectangle 54"/>
            <p:cNvSpPr>
              <a:spLocks noChangeArrowheads="1"/>
            </p:cNvSpPr>
            <p:nvPr/>
          </p:nvSpPr>
          <p:spPr bwMode="auto">
            <a:xfrm>
              <a:off x="3341688" y="4516437"/>
              <a:ext cx="2163762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000" b="1">
                  <a:solidFill>
                    <a:srgbClr val="FFFFFF"/>
                  </a:solidFill>
                  <a:latin typeface="Calibri" charset="0"/>
                  <a:cs typeface="宋体" charset="0"/>
                  <a:sym typeface="Gill Sans" charset="0"/>
                </a:rPr>
                <a:t>Resource Abstraction &amp; Optimization</a:t>
              </a:r>
            </a:p>
          </p:txBody>
        </p:sp>
        <p:grpSp>
          <p:nvGrpSpPr>
            <p:cNvPr id="40" name="Group 1"/>
            <p:cNvGrpSpPr>
              <a:grpSpLocks/>
            </p:cNvGrpSpPr>
            <p:nvPr/>
          </p:nvGrpSpPr>
          <p:grpSpPr bwMode="auto">
            <a:xfrm>
              <a:off x="1647825" y="2830512"/>
              <a:ext cx="5859463" cy="1114425"/>
              <a:chOff x="1647547" y="2645294"/>
              <a:chExt cx="5859741" cy="836094"/>
            </a:xfrm>
          </p:grpSpPr>
          <p:sp>
            <p:nvSpPr>
              <p:cNvPr id="49" name="Rectangle 27"/>
              <p:cNvSpPr>
                <a:spLocks/>
              </p:cNvSpPr>
              <p:nvPr/>
            </p:nvSpPr>
            <p:spPr bwMode="auto">
              <a:xfrm>
                <a:off x="6273844" y="2675610"/>
                <a:ext cx="1233444" cy="80577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0" tIns="0" rIns="0" bIns="0" anchor="ctr"/>
              <a:lstStyle>
                <a:lvl1pPr defTabSz="642938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defTabSz="642938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defTabSz="642938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defTabSz="642938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defTabSz="642938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1200" b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ヒラギノ角ゴ ProN W3" charset="0"/>
                    <a:cs typeface="Arial" charset="0"/>
                    <a:sym typeface="Gill Sans" charset="0"/>
                  </a:rPr>
                  <a:t>Traditional </a:t>
                </a:r>
              </a:p>
              <a:p>
                <a:pPr algn="ctr" eaLnBrk="1" hangingPunct="1">
                  <a:defRPr/>
                </a:pPr>
                <a:r>
                  <a:rPr lang="en-US" altLang="zh-CN" sz="1200" b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ヒラギノ角ゴ ProN W3" charset="0"/>
                    <a:cs typeface="Arial" charset="0"/>
                    <a:sym typeface="Gill Sans" charset="0"/>
                  </a:rPr>
                  <a:t>Workloads</a:t>
                </a:r>
              </a:p>
            </p:txBody>
          </p:sp>
          <p:sp>
            <p:nvSpPr>
              <p:cNvPr id="50" name="AutoShape 30"/>
              <p:cNvSpPr>
                <a:spLocks/>
              </p:cNvSpPr>
              <p:nvPr/>
            </p:nvSpPr>
            <p:spPr bwMode="auto">
              <a:xfrm>
                <a:off x="1647547" y="2645294"/>
                <a:ext cx="4532643" cy="370179"/>
              </a:xfrm>
              <a:prstGeom prst="roundRect">
                <a:avLst>
                  <a:gd name="adj" fmla="val 16667"/>
                </a:avLst>
              </a:prstGeom>
              <a:solidFill>
                <a:srgbClr val="7030A0">
                  <a:alpha val="79999"/>
                </a:srgbClr>
              </a:solidFill>
              <a:ln w="9525">
                <a:noFill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0" tIns="0" rIns="0" bIns="0" anchor="ctr"/>
              <a:lstStyle/>
              <a:p>
                <a:pPr defTabSz="642938" eaLnBrk="1" hangingPunct="1">
                  <a:defRPr/>
                </a:pPr>
                <a:r>
                  <a:rPr lang="en-US" sz="1100" b="1">
                    <a:solidFill>
                      <a:srgbClr val="FFFFFF"/>
                    </a:solidFill>
                    <a:latin typeface="Calibri" pitchFamily="34" charset="0"/>
                    <a:ea typeface="ヒラギノ角ゴ ProN W3" pitchFamily="-84" charset="-128"/>
                    <a:cs typeface="Arial" pitchFamily="34" charset="0"/>
                    <a:sym typeface="Gill Sans" pitchFamily="-84" charset="0"/>
                  </a:rPr>
                  <a:t>  Services &amp; Composition Patterns</a:t>
                </a:r>
              </a:p>
            </p:txBody>
          </p:sp>
          <p:sp>
            <p:nvSpPr>
              <p:cNvPr id="51" name="AutoShape 75"/>
              <p:cNvSpPr>
                <a:spLocks/>
              </p:cNvSpPr>
              <p:nvPr/>
            </p:nvSpPr>
            <p:spPr bwMode="auto">
              <a:xfrm>
                <a:off x="4902076" y="2679834"/>
                <a:ext cx="1233547" cy="298945"/>
              </a:xfrm>
              <a:prstGeom prst="roundRect">
                <a:avLst>
                  <a:gd name="adj" fmla="val 15353"/>
                </a:avLst>
              </a:prstGeom>
              <a:solidFill>
                <a:schemeClr val="accent1">
                  <a:alpha val="74901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lIns="0" tIns="0" rIns="28573" bIns="0" anchor="ctr"/>
              <a:lstStyle/>
              <a:p>
                <a:pPr marL="28575" algn="ctr" defTabSz="642938" eaLnBrk="1" hangingPunct="1">
                  <a:lnSpc>
                    <a:spcPct val="90000"/>
                  </a:lnSpc>
                  <a:defRPr/>
                </a:pPr>
                <a:r>
                  <a:rPr lang="en-US" altLang="zh-CN" sz="9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alibri" charset="0"/>
                    <a:ea typeface="MS PGothic" charset="0"/>
                    <a:sym typeface="Helvetica" charset="0"/>
                  </a:rPr>
                  <a:t>API &amp; Integration Services</a:t>
                </a:r>
              </a:p>
            </p:txBody>
          </p:sp>
        </p:grpSp>
        <p:sp>
          <p:nvSpPr>
            <p:cNvPr id="41" name="Rectangle 34"/>
            <p:cNvSpPr>
              <a:spLocks/>
            </p:cNvSpPr>
            <p:nvPr/>
          </p:nvSpPr>
          <p:spPr bwMode="auto">
            <a:xfrm>
              <a:off x="4822825" y="2111375"/>
              <a:ext cx="720725" cy="203200"/>
            </a:xfrm>
            <a:prstGeom prst="rect">
              <a:avLst/>
            </a:prstGeom>
            <a:noFill/>
            <a:ln w="21600">
              <a:noFill/>
              <a:round/>
              <a:headEnd/>
              <a:tailEnd/>
            </a:ln>
          </p:spPr>
          <p:txBody>
            <a:bodyPr wrap="none" lIns="0" tIns="0" rIns="27562" bIns="0">
              <a:spAutoFit/>
            </a:bodyPr>
            <a:lstStyle/>
            <a:p>
              <a:pPr marL="26988" defTabSz="642938" eaLnBrk="1" hangingPunct="1">
                <a:lnSpc>
                  <a:spcPct val="93000"/>
                </a:lnSpc>
                <a:tabLst>
                  <a:tab pos="26988" algn="l"/>
                  <a:tab pos="347663" algn="l"/>
                  <a:tab pos="669925" algn="l"/>
                  <a:tab pos="990600" algn="l"/>
                  <a:tab pos="1312863" algn="l"/>
                  <a:tab pos="1633538" algn="l"/>
                  <a:tab pos="1955800" algn="l"/>
                  <a:tab pos="2276475" algn="l"/>
                  <a:tab pos="2598738" algn="l"/>
                  <a:tab pos="2919413" algn="l"/>
                  <a:tab pos="3241675" algn="l"/>
                  <a:tab pos="3562350" algn="l"/>
                  <a:tab pos="3884613" algn="l"/>
                  <a:tab pos="4205288" algn="l"/>
                  <a:tab pos="4527550" algn="l"/>
                  <a:tab pos="4848225" algn="l"/>
                  <a:tab pos="5170488" algn="l"/>
                  <a:tab pos="5491163" algn="l"/>
                  <a:tab pos="5813425" algn="l"/>
                  <a:tab pos="6134100" algn="l"/>
                  <a:tab pos="6456363" algn="l"/>
                </a:tabLst>
                <a:defRPr/>
              </a:pPr>
              <a:r>
                <a:rPr lang="en-US" sz="1400" b="1" dirty="0">
                  <a:solidFill>
                    <a:srgbClr val="FFFFFF"/>
                  </a:solidFill>
                  <a:latin typeface="+mj-lt"/>
                  <a:ea typeface="MS PGothic" pitchFamily="34" charset="-128"/>
                  <a:cs typeface="+mn-cs"/>
                  <a:sym typeface="Georgia Italic" pitchFamily="18" charset="0"/>
                </a:rPr>
                <a:t>Solutions</a:t>
              </a:r>
            </a:p>
          </p:txBody>
        </p:sp>
        <p:sp>
          <p:nvSpPr>
            <p:cNvPr id="42" name="AutoShape 17"/>
            <p:cNvSpPr>
              <a:spLocks/>
            </p:cNvSpPr>
            <p:nvPr/>
          </p:nvSpPr>
          <p:spPr bwMode="auto">
            <a:xfrm>
              <a:off x="4047813" y="3383382"/>
              <a:ext cx="619077" cy="361833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data</a:t>
              </a:r>
            </a:p>
          </p:txBody>
        </p:sp>
        <p:sp>
          <p:nvSpPr>
            <p:cNvPr id="43" name="AutoShape 19"/>
            <p:cNvSpPr>
              <a:spLocks/>
            </p:cNvSpPr>
            <p:nvPr/>
          </p:nvSpPr>
          <p:spPr bwMode="auto">
            <a:xfrm>
              <a:off x="3135108" y="3374757"/>
              <a:ext cx="513869" cy="379087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mobile</a:t>
              </a:r>
            </a:p>
          </p:txBody>
        </p:sp>
        <p:sp>
          <p:nvSpPr>
            <p:cNvPr id="44" name="AutoShape 21"/>
            <p:cNvSpPr>
              <a:spLocks/>
            </p:cNvSpPr>
            <p:nvPr/>
          </p:nvSpPr>
          <p:spPr bwMode="auto">
            <a:xfrm>
              <a:off x="1683171" y="3386708"/>
              <a:ext cx="689093" cy="376237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development</a:t>
              </a:r>
            </a:p>
          </p:txBody>
        </p:sp>
        <p:sp>
          <p:nvSpPr>
            <p:cNvPr id="45" name="AutoShape 23"/>
            <p:cNvSpPr>
              <a:spLocks/>
            </p:cNvSpPr>
            <p:nvPr/>
          </p:nvSpPr>
          <p:spPr bwMode="auto">
            <a:xfrm>
              <a:off x="2424023" y="3386707"/>
              <a:ext cx="674841" cy="376237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operational</a:t>
              </a:r>
            </a:p>
          </p:txBody>
        </p:sp>
        <p:sp>
          <p:nvSpPr>
            <p:cNvPr id="46" name="AutoShape 25"/>
            <p:cNvSpPr>
              <a:spLocks/>
            </p:cNvSpPr>
            <p:nvPr/>
          </p:nvSpPr>
          <p:spPr bwMode="auto">
            <a:xfrm>
              <a:off x="5356361" y="3384643"/>
              <a:ext cx="777020" cy="377825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application</a:t>
              </a:r>
              <a:b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</a:b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services</a:t>
              </a:r>
            </a:p>
          </p:txBody>
        </p:sp>
        <p:sp>
          <p:nvSpPr>
            <p:cNvPr id="47" name="AutoShape 19"/>
            <p:cNvSpPr>
              <a:spLocks/>
            </p:cNvSpPr>
            <p:nvPr/>
          </p:nvSpPr>
          <p:spPr bwMode="auto">
            <a:xfrm>
              <a:off x="4733374" y="3378292"/>
              <a:ext cx="580498" cy="376239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79999"/>
              </a:srgb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anchor="ctr"/>
            <a:lstStyle>
              <a:lvl1pPr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42938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4293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9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ea typeface="ヒラギノ角ゴ ProN W3" charset="0"/>
                  <a:cs typeface="Arial" charset="0"/>
                  <a:sym typeface="Gill Sans" charset="0"/>
                </a:rPr>
                <a:t>security</a:t>
              </a:r>
            </a:p>
          </p:txBody>
        </p:sp>
        <p:sp>
          <p:nvSpPr>
            <p:cNvPr id="48" name="TextBox 48"/>
            <p:cNvSpPr txBox="1">
              <a:spLocks noChangeArrowheads="1"/>
            </p:cNvSpPr>
            <p:nvPr/>
          </p:nvSpPr>
          <p:spPr bwMode="auto">
            <a:xfrm>
              <a:off x="3632200" y="3271837"/>
              <a:ext cx="4032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MS PGothic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kumimoji="0" lang="en-US" altLang="zh-CN" b="1">
                  <a:solidFill>
                    <a:srgbClr val="FFFFFF"/>
                  </a:solidFill>
                  <a:latin typeface="Calibri" charset="0"/>
                </a:rPr>
                <a:t>…</a:t>
              </a:r>
            </a:p>
          </p:txBody>
        </p:sp>
      </p:grpSp>
      <p:sp>
        <p:nvSpPr>
          <p:cNvPr id="52" name="Text Box 2"/>
          <p:cNvSpPr txBox="1"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/>
        </p:spPr>
        <p:txBody>
          <a:bodyPr lIns="91389" tIns="45695" rIns="91389" bIns="45695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1.1 IBM Next Generation Cloud Environment</a:t>
            </a:r>
          </a:p>
        </p:txBody>
      </p:sp>
    </p:spTree>
    <p:extLst>
      <p:ext uri="{BB962C8B-B14F-4D97-AF65-F5344CB8AC3E}">
        <p14:creationId xmlns:p14="http://schemas.microsoft.com/office/powerpoint/2010/main" val="4090977057"/>
      </p:ext>
    </p:extLst>
  </p:cSld>
  <p:clrMapOvr>
    <a:masterClrMapping/>
  </p:clrMapOvr>
  <p:transition xmlns:p14="http://schemas.microsoft.com/office/powerpoint/2010/main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1368425"/>
            <a:ext cx="732948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1978025"/>
            <a:ext cx="7326312" cy="447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/>
          <p:cNvSpPr>
            <a:spLocks/>
          </p:cNvSpPr>
          <p:nvPr/>
        </p:nvSpPr>
        <p:spPr bwMode="auto">
          <a:xfrm>
            <a:off x="265113" y="654050"/>
            <a:ext cx="8329612" cy="547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5.2 </a:t>
            </a:r>
            <a:r>
              <a:rPr lang="en-US" altLang="zh-CN" sz="28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DevOps</a:t>
            </a: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 </a:t>
            </a:r>
            <a:r>
              <a:rPr lang="en-US" altLang="zh-CN" sz="2400" dirty="0">
                <a:ea typeface="MS PGothic" charset="0"/>
              </a:rPr>
              <a:t>–</a:t>
            </a:r>
            <a:r>
              <a:rPr lang="zh-CN" altLang="en-US" sz="2400" dirty="0">
                <a:ea typeface="MS PGothic" charset="0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ea typeface="MS PGothic" charset="0"/>
              </a:rPr>
              <a:t>Code#1</a:t>
            </a:r>
            <a:r>
              <a:rPr lang="en-US" altLang="zh-CN" sz="2400" dirty="0">
                <a:solidFill>
                  <a:srgbClr val="FFFFFF"/>
                </a:solidFill>
                <a:ea typeface="MS PGothic" charset="0"/>
              </a:rPr>
              <a:t>(</a:t>
            </a:r>
            <a:r>
              <a:rPr lang="en-US" altLang="zh-CN" sz="2400" dirty="0" err="1">
                <a:solidFill>
                  <a:srgbClr val="FFFFFF"/>
                </a:solidFill>
                <a:ea typeface="MS PGothic" charset="0"/>
              </a:rPr>
              <a:t>Git</a:t>
            </a:r>
            <a:r>
              <a:rPr lang="en-US" altLang="zh-CN" sz="2400" dirty="0">
                <a:solidFill>
                  <a:srgbClr val="FFFFFF"/>
                </a:solidFill>
                <a:ea typeface="MS PGothic" charset="0"/>
              </a:rPr>
              <a:t> Repository)</a:t>
            </a:r>
            <a:endParaRPr lang="en-US" altLang="zh-CN" sz="2400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90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317625"/>
            <a:ext cx="6934200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4198938"/>
            <a:ext cx="6919913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5"/>
          <p:cNvSpPr>
            <a:spLocks/>
          </p:cNvSpPr>
          <p:nvPr/>
        </p:nvSpPr>
        <p:spPr bwMode="auto">
          <a:xfrm>
            <a:off x="265113" y="654050"/>
            <a:ext cx="8329612" cy="547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5.2 </a:t>
            </a:r>
            <a:r>
              <a:rPr lang="en-US" altLang="zh-CN" sz="28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DevOps</a:t>
            </a: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 </a:t>
            </a:r>
            <a:r>
              <a:rPr lang="en-US" altLang="zh-CN" sz="2400" dirty="0">
                <a:ea typeface="MS PGothic" charset="0"/>
              </a:rPr>
              <a:t>–</a:t>
            </a:r>
            <a:r>
              <a:rPr lang="zh-CN" altLang="en-US" sz="2400" dirty="0">
                <a:ea typeface="MS PGothic" charset="0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ea typeface="MS PGothic" charset="0"/>
              </a:rPr>
              <a:t>Code#2</a:t>
            </a:r>
            <a:r>
              <a:rPr lang="en-US" altLang="zh-CN" sz="2400" dirty="0">
                <a:solidFill>
                  <a:srgbClr val="FFFFFF"/>
                </a:solidFill>
                <a:ea typeface="MS PGothic" charset="0"/>
              </a:rPr>
              <a:t>(Edit)</a:t>
            </a:r>
            <a:endParaRPr lang="en-US" altLang="zh-CN" sz="2400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66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1395413"/>
            <a:ext cx="833437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424113"/>
            <a:ext cx="7572375" cy="245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3871913"/>
            <a:ext cx="4264025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/>
          <p:cNvSpPr>
            <a:spLocks/>
          </p:cNvSpPr>
          <p:nvPr/>
        </p:nvSpPr>
        <p:spPr bwMode="auto">
          <a:xfrm>
            <a:off x="265113" y="654050"/>
            <a:ext cx="8329612" cy="547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5.2 </a:t>
            </a:r>
            <a:r>
              <a:rPr lang="en-US" altLang="zh-CN" sz="28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DevOps</a:t>
            </a: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 </a:t>
            </a:r>
            <a:r>
              <a:rPr lang="en-US" altLang="zh-CN" sz="2400" dirty="0">
                <a:ea typeface="MS PGothic" charset="0"/>
              </a:rPr>
              <a:t>–</a:t>
            </a:r>
            <a:r>
              <a:rPr lang="en-US" altLang="en-US" sz="2400" dirty="0">
                <a:ea typeface="MS PGothic" charset="0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ea typeface="MS PGothic" charset="0"/>
              </a:rPr>
              <a:t>Code#3</a:t>
            </a:r>
            <a:r>
              <a:rPr lang="en-US" altLang="zh-CN" sz="2400" dirty="0">
                <a:solidFill>
                  <a:srgbClr val="FFFFFF"/>
                </a:solidFill>
                <a:ea typeface="MS PGothic" charset="0"/>
              </a:rPr>
              <a:t>(Submit/Push)</a:t>
            </a:r>
            <a:endParaRPr lang="en-US" altLang="zh-CN" sz="2400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328988" y="2247900"/>
            <a:ext cx="4919662" cy="628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>
            <a:off x="4335463" y="2963863"/>
            <a:ext cx="3970337" cy="2174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988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2" y="2130433"/>
            <a:ext cx="2996715" cy="4471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946" y="2147895"/>
            <a:ext cx="2930360" cy="44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43" y="1316045"/>
            <a:ext cx="69469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/>
          <p:cNvSpPr>
            <a:spLocks/>
          </p:cNvSpPr>
          <p:nvPr/>
        </p:nvSpPr>
        <p:spPr bwMode="auto">
          <a:xfrm>
            <a:off x="265113" y="654050"/>
            <a:ext cx="8329612" cy="547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5.3 </a:t>
            </a:r>
            <a:r>
              <a:rPr lang="en-US" altLang="zh-CN" sz="28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DevOps</a:t>
            </a: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 </a:t>
            </a:r>
            <a:r>
              <a:rPr lang="en-US" altLang="zh-CN" sz="2400" dirty="0">
                <a:ea typeface="MS PGothic" charset="0"/>
              </a:rPr>
              <a:t>–</a:t>
            </a:r>
            <a:r>
              <a:rPr lang="zh-CN" altLang="en-US" sz="2400" dirty="0">
                <a:ea typeface="MS PGothic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ea typeface="MS PGothic" charset="0"/>
              </a:rPr>
              <a:t>Build/Deploy#1</a:t>
            </a:r>
            <a:r>
              <a:rPr lang="en-US" altLang="zh-CN" sz="2000" dirty="0">
                <a:solidFill>
                  <a:srgbClr val="FFFFFF"/>
                </a:solidFill>
                <a:ea typeface="MS PGothic" charset="0"/>
              </a:rPr>
              <a:t>(Stage Configuration)</a:t>
            </a:r>
            <a:endParaRPr lang="en-US" altLang="zh-CN" sz="2000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 flipH="1">
            <a:off x="2633656" y="1636720"/>
            <a:ext cx="1212850" cy="774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>
            <a:off x="6619868" y="1636720"/>
            <a:ext cx="963613" cy="7604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99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4083050"/>
            <a:ext cx="3851275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412875"/>
            <a:ext cx="4041775" cy="25876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423988"/>
            <a:ext cx="4084638" cy="26003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1412875"/>
            <a:ext cx="4041775" cy="25876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7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4083050"/>
            <a:ext cx="3819525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线箭头连接符 7"/>
          <p:cNvCxnSpPr/>
          <p:nvPr/>
        </p:nvCxnSpPr>
        <p:spPr>
          <a:xfrm>
            <a:off x="2205038" y="1576388"/>
            <a:ext cx="1123950" cy="1168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3854450" y="2803525"/>
            <a:ext cx="91916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94113" y="4262438"/>
            <a:ext cx="495300" cy="9794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4146550" y="5357813"/>
            <a:ext cx="2743200" cy="285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utoShape 5"/>
          <p:cNvSpPr>
            <a:spLocks/>
          </p:cNvSpPr>
          <p:nvPr/>
        </p:nvSpPr>
        <p:spPr bwMode="auto">
          <a:xfrm>
            <a:off x="265113" y="654050"/>
            <a:ext cx="8329612" cy="547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5.3 </a:t>
            </a:r>
            <a:r>
              <a:rPr lang="en-US" altLang="zh-CN" sz="28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DevOps</a:t>
            </a: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 </a:t>
            </a:r>
            <a:r>
              <a:rPr lang="en-US" altLang="zh-CN" sz="2400" dirty="0">
                <a:ea typeface="MS PGothic" charset="0"/>
              </a:rPr>
              <a:t>–</a:t>
            </a:r>
            <a:r>
              <a:rPr lang="zh-CN" altLang="en-US" sz="2400" dirty="0">
                <a:ea typeface="MS PGothic" charset="0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ea typeface="MS PGothic" charset="0"/>
              </a:rPr>
              <a:t>Build/Deploy#2</a:t>
            </a:r>
            <a:r>
              <a:rPr lang="en-US" altLang="zh-CN" sz="2400" dirty="0">
                <a:solidFill>
                  <a:srgbClr val="FFFFFF"/>
                </a:solidFill>
                <a:ea typeface="MS PGothic" charset="0"/>
              </a:rPr>
              <a:t>(Build--&gt;Deploy)</a:t>
            </a:r>
            <a:endParaRPr lang="en-US" altLang="zh-CN" sz="2400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2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矩形 2"/>
          <p:cNvSpPr>
            <a:spLocks noChangeArrowheads="1"/>
          </p:cNvSpPr>
          <p:nvPr/>
        </p:nvSpPr>
        <p:spPr bwMode="auto">
          <a:xfrm>
            <a:off x="577850" y="5880100"/>
            <a:ext cx="793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REF:https://www.ng.bluemix.net/docs/manageapps/bluemixlive.html</a:t>
            </a:r>
            <a:endParaRPr lang="zh-CN" altLang="en-US"/>
          </a:p>
        </p:txBody>
      </p:sp>
      <p:pic>
        <p:nvPicPr>
          <p:cNvPr id="45058" name="图片 3" descr="bluemix-live-sy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620838"/>
            <a:ext cx="82296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/>
          <p:cNvSpPr>
            <a:spLocks/>
          </p:cNvSpPr>
          <p:nvPr/>
        </p:nvSpPr>
        <p:spPr bwMode="auto">
          <a:xfrm>
            <a:off x="265113" y="654050"/>
            <a:ext cx="8329612" cy="547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5.4 </a:t>
            </a:r>
            <a:r>
              <a:rPr lang="en-US" altLang="zh-CN" sz="28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DevOps</a:t>
            </a:r>
            <a:r>
              <a:rPr lang="en-US" altLang="zh-CN" sz="28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sym typeface="HelvNeue Medium for IBM" charset="0"/>
              </a:rPr>
              <a:t> </a:t>
            </a:r>
            <a:r>
              <a:rPr lang="en-US" altLang="zh-CN" sz="2400" dirty="0">
                <a:ea typeface="MS PGothic" charset="0"/>
              </a:rPr>
              <a:t>-</a:t>
            </a:r>
            <a:r>
              <a:rPr lang="zh-CN" altLang="en-US" sz="2400" dirty="0">
                <a:ea typeface="MS PGothic" charset="0"/>
              </a:rPr>
              <a:t> </a:t>
            </a:r>
            <a:r>
              <a:rPr lang="en-US" altLang="zh-CN" sz="2400" b="1" dirty="0" err="1">
                <a:solidFill>
                  <a:srgbClr val="FFFFFF"/>
                </a:solidFill>
                <a:ea typeface="MS PGothic" charset="0"/>
              </a:rPr>
              <a:t>Bluemix</a:t>
            </a:r>
            <a:r>
              <a:rPr lang="en-US" altLang="zh-CN" sz="2400" b="1" dirty="0">
                <a:solidFill>
                  <a:srgbClr val="FFFFFF"/>
                </a:solidFill>
                <a:ea typeface="MS PGothic" charset="0"/>
              </a:rPr>
              <a:t> Live Sync Process</a:t>
            </a:r>
            <a:endParaRPr lang="en-US" altLang="zh-CN" sz="2400" b="1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67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574675"/>
            <a:ext cx="8410575" cy="438150"/>
          </a:xfrm>
        </p:spPr>
        <p:txBody>
          <a:bodyPr/>
          <a:lstStyle/>
          <a:p>
            <a:pPr>
              <a:defRPr/>
            </a:pPr>
            <a:r>
              <a:rPr kumimoji="0" lang="en-US" altLang="zh-CN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6 Practice tips</a:t>
            </a:r>
            <a:endParaRPr kumimoji="0" lang="en-US" altLang="zh-CN" dirty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31788" y="1651537"/>
            <a:ext cx="8420100" cy="1999549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kumimoji="1" lang="en-US" altLang="zh-CN" dirty="0">
                <a:solidFill>
                  <a:schemeClr val="tx1"/>
                </a:solidFill>
              </a:rPr>
              <a:t>Dynamic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file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system</a:t>
            </a:r>
            <a:r>
              <a:rPr kumimoji="1" lang="zh-CN" altLang="en-US" dirty="0">
                <a:solidFill>
                  <a:schemeClr val="tx1"/>
                </a:solidFill>
              </a:rPr>
              <a:t>, </a:t>
            </a:r>
            <a:r>
              <a:rPr kumimoji="1" lang="en-US" altLang="zh-CN" dirty="0">
                <a:solidFill>
                  <a:schemeClr val="tx1"/>
                </a:solidFill>
              </a:rPr>
              <a:t>so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you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can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not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write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persistent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content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into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file.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kumimoji="1" lang="en-US" altLang="zh-CN" dirty="0">
                <a:solidFill>
                  <a:schemeClr val="tx1"/>
                </a:solidFill>
              </a:rPr>
              <a:t>Replace the libraries with native dependencies with the other libraries.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kumimoji="1" lang="en-US" altLang="zh-CN" dirty="0">
                <a:solidFill>
                  <a:schemeClr val="tx1"/>
                </a:solidFill>
              </a:rPr>
              <a:t>Custom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 err="1">
                <a:solidFill>
                  <a:schemeClr val="tx1"/>
                </a:solidFill>
              </a:rPr>
              <a:t>buildpack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can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fix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some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dependency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libraries,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but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it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is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not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strong.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kumimoji="1" lang="en-US" altLang="zh-CN" dirty="0">
                <a:solidFill>
                  <a:schemeClr val="tx1"/>
                </a:solidFill>
              </a:rPr>
              <a:t>The IPs for some services are for internal usage in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Bluemix</a:t>
            </a:r>
            <a:r>
              <a:rPr kumimoji="1" lang="en-US" altLang="zh-CN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kumimoji="1" lang="en-US" altLang="zh-CN" dirty="0">
                <a:solidFill>
                  <a:schemeClr val="tx1"/>
                </a:solidFill>
              </a:rPr>
              <a:t>You can build the access bridge to </a:t>
            </a:r>
            <a:r>
              <a:rPr kumimoji="1" lang="en-US" altLang="zh-CN" dirty="0" smtClean="0">
                <a:solidFill>
                  <a:schemeClr val="tx1"/>
                </a:solidFill>
              </a:rPr>
              <a:t>Dedicated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Bluemix</a:t>
            </a:r>
            <a:r>
              <a:rPr kumimoji="1" lang="en-US" altLang="zh-CN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with Cloud Integration Service in Public/SWG </a:t>
            </a:r>
            <a:r>
              <a:rPr kumimoji="1" lang="en-US" altLang="zh-CN" dirty="0" err="1">
                <a:solidFill>
                  <a:schemeClr val="tx1"/>
                </a:solidFill>
              </a:rPr>
              <a:t>Bluemix</a:t>
            </a:r>
            <a:r>
              <a:rPr kumimoji="1" lang="en-US" altLang="zh-CN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kumimoji="1" lang="en-US" altLang="zh-CN" dirty="0" err="1" smtClean="0">
                <a:solidFill>
                  <a:schemeClr val="tx1"/>
                </a:solidFill>
              </a:rPr>
              <a:t>Pls</a:t>
            </a:r>
            <a:r>
              <a:rPr kumimoji="1" lang="en-US" altLang="zh-CN" dirty="0" smtClean="0">
                <a:solidFill>
                  <a:schemeClr val="tx1"/>
                </a:solidFill>
              </a:rPr>
              <a:t> pay attention to the package conflict issue in Java.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6083" name="文本框 5"/>
          <p:cNvSpPr txBox="1">
            <a:spLocks noChangeArrowheads="1"/>
          </p:cNvSpPr>
          <p:nvPr/>
        </p:nvSpPr>
        <p:spPr bwMode="auto">
          <a:xfrm>
            <a:off x="358775" y="1278475"/>
            <a:ext cx="2967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1800"/>
              <a:t>6.1.</a:t>
            </a:r>
            <a:r>
              <a:rPr lang="zh-CN" altLang="en-US" sz="1800"/>
              <a:t> </a:t>
            </a:r>
            <a:r>
              <a:rPr lang="en-US" altLang="zh-CN" sz="1800"/>
              <a:t>Migration</a:t>
            </a:r>
            <a:r>
              <a:rPr lang="zh-CN" altLang="en-US" sz="1800"/>
              <a:t> </a:t>
            </a:r>
            <a:r>
              <a:rPr lang="en-US" altLang="zh-CN" sz="1800"/>
              <a:t>tips:</a:t>
            </a:r>
            <a:endParaRPr lang="zh-CN" altLang="en-US" sz="1800"/>
          </a:p>
        </p:txBody>
      </p:sp>
      <p:sp>
        <p:nvSpPr>
          <p:cNvPr id="4" name="圆角矩形 3"/>
          <p:cNvSpPr/>
          <p:nvPr/>
        </p:nvSpPr>
        <p:spPr>
          <a:xfrm>
            <a:off x="436563" y="4397375"/>
            <a:ext cx="2157412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dirty="0"/>
              <a:t>Estimate the gaps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endParaRPr kumimoji="1" lang="zh-CN" altLang="en-US" dirty="0"/>
          </a:p>
        </p:txBody>
      </p:sp>
      <p:sp>
        <p:nvSpPr>
          <p:cNvPr id="46085" name="文本框 5"/>
          <p:cNvSpPr txBox="1">
            <a:spLocks noChangeArrowheads="1"/>
          </p:cNvSpPr>
          <p:nvPr/>
        </p:nvSpPr>
        <p:spPr bwMode="auto">
          <a:xfrm>
            <a:off x="401638" y="3811588"/>
            <a:ext cx="2967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1800"/>
              <a:t>6.2.</a:t>
            </a:r>
            <a:r>
              <a:rPr lang="zh-CN" altLang="en-US" sz="1800"/>
              <a:t> </a:t>
            </a:r>
            <a:r>
              <a:rPr lang="en-US" altLang="zh-CN" sz="1800"/>
              <a:t>Migration</a:t>
            </a:r>
            <a:r>
              <a:rPr lang="zh-CN" altLang="en-US" sz="1800"/>
              <a:t> </a:t>
            </a:r>
            <a:r>
              <a:rPr lang="en-US" altLang="zh-CN" sz="1800"/>
              <a:t>steps:</a:t>
            </a:r>
            <a:endParaRPr lang="zh-CN" altLang="en-US" sz="1800"/>
          </a:p>
        </p:txBody>
      </p:sp>
      <p:sp>
        <p:nvSpPr>
          <p:cNvPr id="11" name="圆角矩形 10"/>
          <p:cNvSpPr/>
          <p:nvPr/>
        </p:nvSpPr>
        <p:spPr>
          <a:xfrm>
            <a:off x="3594100" y="4413250"/>
            <a:ext cx="1938338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499225" y="4397375"/>
            <a:ext cx="1939925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dirty="0"/>
              <a:t>Redeploy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Bluemix</a:t>
            </a:r>
            <a:endParaRPr kumimoji="1"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998663" y="5616575"/>
            <a:ext cx="2371725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dirty="0"/>
              <a:t>Possible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customized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buildpacks</a:t>
            </a:r>
            <a:endParaRPr kumimoji="1" lang="zh-CN" altLang="en-US" dirty="0"/>
          </a:p>
        </p:txBody>
      </p:sp>
      <p:cxnSp>
        <p:nvCxnSpPr>
          <p:cNvPr id="6" name="直线箭头连接符 5"/>
          <p:cNvCxnSpPr>
            <a:stCxn id="4" idx="3"/>
            <a:endCxn id="11" idx="1"/>
          </p:cNvCxnSpPr>
          <p:nvPr/>
        </p:nvCxnSpPr>
        <p:spPr>
          <a:xfrm>
            <a:off x="2593975" y="4765675"/>
            <a:ext cx="1000125" cy="15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>
            <a:stCxn id="11" idx="3"/>
            <a:endCxn id="12" idx="1"/>
          </p:cNvCxnSpPr>
          <p:nvPr/>
        </p:nvCxnSpPr>
        <p:spPr>
          <a:xfrm flipV="1">
            <a:off x="5532438" y="4765675"/>
            <a:ext cx="966787" cy="15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4" idx="2"/>
            <a:endCxn id="13" idx="1"/>
          </p:cNvCxnSpPr>
          <p:nvPr/>
        </p:nvCxnSpPr>
        <p:spPr>
          <a:xfrm>
            <a:off x="1516063" y="5133975"/>
            <a:ext cx="482600" cy="850900"/>
          </a:xfrm>
          <a:prstGeom prst="straightConnector1">
            <a:avLst/>
          </a:prstGeom>
          <a:ln>
            <a:solidFill>
              <a:srgbClr val="FF66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13" idx="3"/>
          </p:cNvCxnSpPr>
          <p:nvPr/>
        </p:nvCxnSpPr>
        <p:spPr>
          <a:xfrm flipV="1">
            <a:off x="4370388" y="5148263"/>
            <a:ext cx="558800" cy="836612"/>
          </a:xfrm>
          <a:prstGeom prst="straightConnector1">
            <a:avLst/>
          </a:prstGeom>
          <a:ln>
            <a:solidFill>
              <a:srgbClr val="FF66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2970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574675"/>
            <a:ext cx="8410575" cy="438150"/>
          </a:xfrm>
        </p:spPr>
        <p:txBody>
          <a:bodyPr/>
          <a:lstStyle/>
          <a:p>
            <a:pPr>
              <a:defRPr/>
            </a:pPr>
            <a:r>
              <a:rPr kumimoji="0" lang="en-US" altLang="zh-CN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6 </a:t>
            </a:r>
            <a:r>
              <a:rPr kumimoji="0" lang="en-US" altLang="zh-CN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Practice </a:t>
            </a:r>
            <a:r>
              <a:rPr kumimoji="0" lang="en-US" altLang="zh-CN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tips - </a:t>
            </a:r>
            <a:r>
              <a:rPr kumimoji="0" lang="en-US" altLang="zh-CN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sym typeface="HelvNeue Medium for IBM" charset="0"/>
              </a:rPr>
              <a:t>continued</a:t>
            </a:r>
            <a:endParaRPr kumimoji="0" lang="en-US" altLang="zh-CN" dirty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47106" name="TextBox 3"/>
          <p:cNvSpPr txBox="1">
            <a:spLocks noChangeArrowheads="1"/>
          </p:cNvSpPr>
          <p:nvPr/>
        </p:nvSpPr>
        <p:spPr bwMode="auto">
          <a:xfrm>
            <a:off x="438150" y="3590933"/>
            <a:ext cx="8283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1800" dirty="0"/>
              <a:t>6.4. Add service by </a:t>
            </a:r>
            <a:r>
              <a:rPr kumimoji="0" lang="en-US" altLang="zh-CN" sz="1800" dirty="0" err="1"/>
              <a:t>Bluemix</a:t>
            </a:r>
            <a:r>
              <a:rPr kumimoji="0" lang="en-US" altLang="zh-CN" sz="1800" dirty="0"/>
              <a:t> Eclipse plugin(</a:t>
            </a:r>
            <a:r>
              <a:rPr kumimoji="0" lang="en-US" altLang="zh-CN" sz="1200" dirty="0"/>
              <a:t>you can get it in eclipse marketplace</a:t>
            </a:r>
            <a:r>
              <a:rPr kumimoji="0" lang="en-US" altLang="zh-CN" sz="1800" dirty="0"/>
              <a:t>)</a:t>
            </a:r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175" y="3989395"/>
            <a:ext cx="4930775" cy="271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1" name="Rounded Rectangular Callout 10"/>
          <p:cNvSpPr/>
          <p:nvPr/>
        </p:nvSpPr>
        <p:spPr bwMode="auto">
          <a:xfrm>
            <a:off x="5584825" y="4521208"/>
            <a:ext cx="3100388" cy="830262"/>
          </a:xfrm>
          <a:prstGeom prst="wedgeRoundRectCallout">
            <a:avLst>
              <a:gd name="adj1" fmla="val -74797"/>
              <a:gd name="adj2" fmla="val 148047"/>
              <a:gd name="adj3" fmla="val 16667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200" b="1" dirty="0"/>
              <a:t>If there is no UI to add service node such as CIO </a:t>
            </a:r>
            <a:r>
              <a:rPr lang="en-US" sz="1200" b="1" dirty="0" err="1"/>
              <a:t>Bluemix</a:t>
            </a:r>
            <a:r>
              <a:rPr lang="en-US" sz="1200" b="1" dirty="0"/>
              <a:t>,  you can use </a:t>
            </a:r>
            <a:r>
              <a:rPr lang="en-US" sz="1200" b="1" dirty="0" err="1"/>
              <a:t>Bluemix</a:t>
            </a:r>
            <a:r>
              <a:rPr lang="en-US" sz="1200" b="1" dirty="0"/>
              <a:t> </a:t>
            </a:r>
            <a:r>
              <a:rPr lang="en-US" sz="1200" b="1" dirty="0" err="1"/>
              <a:t>plugin</a:t>
            </a:r>
            <a:r>
              <a:rPr lang="en-US" sz="1200" b="1" dirty="0"/>
              <a:t> to do it remotely.</a:t>
            </a:r>
          </a:p>
        </p:txBody>
      </p:sp>
      <p:grpSp>
        <p:nvGrpSpPr>
          <p:cNvPr id="47109" name="Group 7"/>
          <p:cNvGrpSpPr>
            <a:grpSpLocks/>
          </p:cNvGrpSpPr>
          <p:nvPr/>
        </p:nvGrpSpPr>
        <p:grpSpPr bwMode="auto">
          <a:xfrm>
            <a:off x="354013" y="1228733"/>
            <a:ext cx="8623300" cy="2265362"/>
            <a:chOff x="422418" y="1089025"/>
            <a:chExt cx="8623612" cy="2264686"/>
          </a:xfrm>
        </p:grpSpPr>
        <p:sp>
          <p:nvSpPr>
            <p:cNvPr id="47110" name="TextBox 3"/>
            <p:cNvSpPr txBox="1">
              <a:spLocks noChangeArrowheads="1"/>
            </p:cNvSpPr>
            <p:nvPr/>
          </p:nvSpPr>
          <p:spPr bwMode="auto">
            <a:xfrm>
              <a:off x="422418" y="1089025"/>
              <a:ext cx="82835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MS PGothic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r>
                <a:rPr kumimoji="0" lang="en-US" altLang="zh-CN" sz="1800" dirty="0"/>
                <a:t>6.3. </a:t>
              </a:r>
              <a:r>
                <a:rPr kumimoji="0" lang="en-US" altLang="zh-CN" sz="1800" dirty="0" err="1"/>
                <a:t>Node.js</a:t>
              </a:r>
              <a:r>
                <a:rPr kumimoji="0" lang="en-US" altLang="zh-CN" sz="1800" dirty="0"/>
                <a:t> modules management(</a:t>
              </a:r>
              <a:r>
                <a:rPr kumimoji="0" lang="en-US" altLang="zh-CN" sz="1800" dirty="0">
                  <a:solidFill>
                    <a:srgbClr val="0070C0"/>
                  </a:solidFill>
                  <a:hlinkClick r:id="rId3"/>
                </a:rPr>
                <a:t>cf command reference</a:t>
              </a:r>
              <a:r>
                <a:rPr kumimoji="0" lang="en-US" altLang="zh-CN" sz="1800" dirty="0"/>
                <a:t>)</a:t>
              </a:r>
            </a:p>
          </p:txBody>
        </p:sp>
        <p:sp>
          <p:nvSpPr>
            <p:cNvPr id="8" name="Rounded Rectangular Callout 4"/>
            <p:cNvSpPr/>
            <p:nvPr/>
          </p:nvSpPr>
          <p:spPr>
            <a:xfrm>
              <a:off x="4267482" y="1753989"/>
              <a:ext cx="4778548" cy="1599722"/>
            </a:xfrm>
            <a:prstGeom prst="wedgeRoundRectCallout">
              <a:avLst>
                <a:gd name="adj1" fmla="val -52784"/>
                <a:gd name="adj2" fmla="val -61343"/>
                <a:gd name="adj3" fmla="val 16667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If the module version for different OS are not same, you can:</a:t>
              </a:r>
            </a:p>
            <a:p>
              <a:pPr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1.Add the module version information into </a:t>
              </a:r>
              <a:r>
                <a:rPr lang="en-US" altLang="zh-CN" sz="1200" b="1" dirty="0" err="1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package.json</a:t>
              </a:r>
              <a:r>
                <a:rPr lang="en-US" altLang="zh-CN" sz="1200" b="1" dirty="0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 file as the left shown.</a:t>
              </a:r>
            </a:p>
            <a:p>
              <a:pPr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2. Remove the module files from </a:t>
              </a:r>
              <a:r>
                <a:rPr lang="en-US" altLang="zh-CN" sz="1200" b="1" dirty="0" err="1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node_modules</a:t>
              </a:r>
              <a:r>
                <a:rPr lang="en-US" altLang="zh-CN" sz="1200" b="1" dirty="0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 .</a:t>
              </a:r>
            </a:p>
            <a:p>
              <a:pPr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3. Add –b parameter to specify the custom </a:t>
              </a:r>
              <a:r>
                <a:rPr lang="en-US" altLang="zh-CN" sz="1200" b="1" dirty="0" err="1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buildpack</a:t>
              </a:r>
              <a:r>
                <a:rPr lang="en-US" altLang="zh-CN" sz="1200" b="1" dirty="0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 if need.  e.g.:-b https://</a:t>
              </a:r>
              <a:r>
                <a:rPr lang="en-US" altLang="zh-CN" sz="1200" b="1" dirty="0" err="1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github.com</a:t>
              </a:r>
              <a:r>
                <a:rPr lang="en-US" altLang="zh-CN" sz="1200" b="1" dirty="0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/</a:t>
              </a:r>
              <a:r>
                <a:rPr lang="en-US" altLang="zh-CN" sz="1200" b="1" dirty="0" err="1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ibmdb</a:t>
              </a:r>
              <a:r>
                <a:rPr lang="en-US" altLang="zh-CN" sz="1200" b="1" dirty="0">
                  <a:solidFill>
                    <a:srgbClr val="FFFFFF"/>
                  </a:solidFill>
                  <a:latin typeface="Arial" charset="0"/>
                  <a:ea typeface="MS PGothic" charset="0"/>
                  <a:cs typeface="MS PGothic" charset="0"/>
                </a:rPr>
                <a:t>/db2nodejsbuildpack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6083" y="1515935"/>
              <a:ext cx="3629156" cy="1828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</p:pic>
      </p:grpSp>
    </p:spTree>
    <p:extLst>
      <p:ext uri="{BB962C8B-B14F-4D97-AF65-F5344CB8AC3E}">
        <p14:creationId xmlns:p14="http://schemas.microsoft.com/office/powerpoint/2010/main" val="30762021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17500" y="3321050"/>
            <a:ext cx="8324850" cy="297497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1" lang="zh-CN" altLang="en-US">
              <a:solidFill>
                <a:srgbClr val="FFFFFF"/>
              </a:solidFill>
              <a:latin typeface="Arial" charset="0"/>
              <a:ea typeface="宋体" charset="0"/>
              <a:cs typeface="MS PGothic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725" y="641350"/>
            <a:ext cx="8410575" cy="612775"/>
          </a:xfrm>
        </p:spPr>
        <p:txBody>
          <a:bodyPr/>
          <a:lstStyle/>
          <a:p>
            <a:pPr>
              <a:defRPr/>
            </a:pPr>
            <a:r>
              <a:rPr kumimoji="0" lang="en-US" altLang="zh-CN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MS PGothic" charset="0"/>
              </a:rPr>
              <a:t>7. </a:t>
            </a:r>
            <a:r>
              <a:rPr kumimoji="0" lang="en-US" altLang="zh-CN" b="1" dirty="0" err="1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MS PGothic" charset="0"/>
              </a:rPr>
              <a:t>Bluemix</a:t>
            </a:r>
            <a:r>
              <a:rPr kumimoji="0" lang="zh-CN" altLang="en-US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kumimoji="0" lang="en-US" altLang="zh-CN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MS PGothic" charset="0"/>
              </a:rPr>
              <a:t>environments</a:t>
            </a:r>
            <a:endParaRPr kumimoji="0" lang="zh-CN" altLang="en-US" b="1" dirty="0">
              <a:solidFill>
                <a:srgbClr val="003E6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9888" y="1345153"/>
            <a:ext cx="8216900" cy="18462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FF"/>
                </a:solidFill>
                <a:ea typeface="MS PGothic" charset="0"/>
              </a:rPr>
              <a:t>CIO </a:t>
            </a:r>
            <a:r>
              <a:rPr lang="en-US" altLang="zh-CN" dirty="0" err="1">
                <a:solidFill>
                  <a:srgbClr val="0000FF"/>
                </a:solidFill>
                <a:ea typeface="MS PGothic" charset="0"/>
              </a:rPr>
              <a:t>Bluemix</a:t>
            </a:r>
            <a:r>
              <a:rPr lang="en-US" altLang="zh-CN" dirty="0">
                <a:solidFill>
                  <a:srgbClr val="0000FF"/>
                </a:solidFill>
                <a:ea typeface="MS PGothic" charset="0"/>
              </a:rPr>
              <a:t>: </a:t>
            </a:r>
            <a:r>
              <a:rPr lang="en-US" altLang="zh-CN" u="sng" dirty="0">
                <a:solidFill>
                  <a:srgbClr val="404040"/>
                </a:solidFill>
                <a:ea typeface="MS PGothic" charset="0"/>
                <a:hlinkClick r:id="rId2"/>
              </a:rPr>
              <a:t>http://ace.ciopaas1.innovate.ibm.com</a:t>
            </a:r>
            <a:r>
              <a:rPr lang="en-US" altLang="zh-CN" u="sng" dirty="0">
                <a:solidFill>
                  <a:srgbClr val="404040"/>
                </a:solidFill>
                <a:ea typeface="MS PGothic" charset="0"/>
              </a:rPr>
              <a:t> </a:t>
            </a:r>
            <a:r>
              <a:rPr lang="en-US" altLang="zh-CN" dirty="0" smtClean="0">
                <a:solidFill>
                  <a:srgbClr val="404040"/>
                </a:solidFill>
                <a:ea typeface="MS PGothic" charset="0"/>
              </a:rPr>
              <a:t>(sunset)</a:t>
            </a:r>
            <a:endParaRPr lang="en-US" altLang="zh-CN" dirty="0">
              <a:solidFill>
                <a:srgbClr val="404040"/>
              </a:solidFill>
              <a:ea typeface="MS PGothic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0000FF"/>
                </a:solidFill>
                <a:ea typeface="MS PGothic" charset="0"/>
              </a:rPr>
              <a:t>Public/SWG</a:t>
            </a:r>
            <a:r>
              <a:rPr lang="zh-CN" altLang="en-US" dirty="0">
                <a:solidFill>
                  <a:srgbClr val="0000FF"/>
                </a:solidFill>
                <a:ea typeface="MS PGothic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ea typeface="MS PGothic" charset="0"/>
              </a:rPr>
              <a:t>Bluemix:</a:t>
            </a:r>
            <a:r>
              <a:rPr lang="zh-CN" altLang="en-US" dirty="0">
                <a:solidFill>
                  <a:srgbClr val="0000FF"/>
                </a:solidFill>
                <a:ea typeface="MS PGothic" charset="0"/>
              </a:rPr>
              <a:t> </a:t>
            </a:r>
            <a:r>
              <a:rPr lang="en-US" altLang="zh-CN" u="sng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0"/>
              </a:rPr>
              <a:t>http://</a:t>
            </a:r>
            <a:r>
              <a:rPr lang="en-US" altLang="zh-CN" u="sng" dirty="0" err="1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0"/>
              </a:rPr>
              <a:t>console.ng.bluemix.net</a:t>
            </a:r>
            <a:endParaRPr lang="en-US" altLang="zh-CN" u="sng" dirty="0">
              <a:solidFill>
                <a:schemeClr val="tx1">
                  <a:lumMod val="75000"/>
                  <a:lumOff val="25000"/>
                </a:schemeClr>
              </a:solidFill>
              <a:ea typeface="MS PGothic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0000FF"/>
                </a:solidFill>
                <a:ea typeface="MS PGothic" charset="0"/>
              </a:rPr>
              <a:t>Stage</a:t>
            </a:r>
            <a:r>
              <a:rPr lang="zh-CN" altLang="en-US" dirty="0">
                <a:solidFill>
                  <a:srgbClr val="0000FF"/>
                </a:solidFill>
                <a:ea typeface="MS PGothic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ea typeface="MS PGothic" charset="0"/>
              </a:rPr>
              <a:t>Bluemix:</a:t>
            </a:r>
            <a:r>
              <a:rPr lang="zh-CN" altLang="en-US" dirty="0">
                <a:solidFill>
                  <a:srgbClr val="0000FF"/>
                </a:solidFill>
                <a:ea typeface="MS PGothic" charset="0"/>
              </a:rPr>
              <a:t> </a:t>
            </a:r>
            <a:r>
              <a:rPr lang="en-US" altLang="zh-CN" u="sng" dirty="0">
                <a:solidFill>
                  <a:srgbClr val="404040"/>
                </a:solidFill>
                <a:ea typeface="MS PGothic" charset="0"/>
              </a:rPr>
              <a:t>https://console.stage1.ng.bluemix.net</a:t>
            </a:r>
          </a:p>
          <a:p>
            <a:pPr>
              <a:defRPr/>
            </a:pPr>
            <a:r>
              <a:rPr lang="en-US" altLang="zh-CN" dirty="0">
                <a:solidFill>
                  <a:srgbClr val="0000FF"/>
                </a:solidFill>
                <a:ea typeface="MS PGothic" charset="0"/>
              </a:rPr>
              <a:t>Dedicated </a:t>
            </a:r>
            <a:r>
              <a:rPr lang="en-US" altLang="zh-CN" dirty="0" err="1">
                <a:solidFill>
                  <a:srgbClr val="0000FF"/>
                </a:solidFill>
                <a:ea typeface="MS PGothic" charset="0"/>
              </a:rPr>
              <a:t>Bluemix</a:t>
            </a:r>
            <a:r>
              <a:rPr lang="en-US" altLang="zh-CN" dirty="0">
                <a:solidFill>
                  <a:srgbClr val="0000FF"/>
                </a:solidFill>
                <a:ea typeface="MS PGothic" charset="0"/>
              </a:rPr>
              <a:t>:</a:t>
            </a:r>
            <a:r>
              <a:rPr lang="zh-CN" altLang="en-US" dirty="0">
                <a:solidFill>
                  <a:srgbClr val="0000FF"/>
                </a:solidFill>
                <a:ea typeface="MS PGothic" charset="0"/>
              </a:rPr>
              <a:t> </a:t>
            </a:r>
            <a:r>
              <a:rPr lang="en-US" altLang="zh-CN" u="sng" dirty="0">
                <a:solidFill>
                  <a:srgbClr val="404040"/>
                </a:solidFill>
                <a:ea typeface="MS PGothic" charset="0"/>
              </a:rPr>
              <a:t>https://console.w3ibm.bluemix.net</a:t>
            </a:r>
          </a:p>
          <a:p>
            <a:pPr>
              <a:defRPr/>
            </a:pPr>
            <a:endParaRPr lang="en-US" altLang="zh-CN" u="sng" dirty="0">
              <a:solidFill>
                <a:srgbClr val="0000FF"/>
              </a:solidFill>
              <a:ea typeface="MS PGothic" charset="0"/>
            </a:endParaRPr>
          </a:p>
          <a:p>
            <a:pPr>
              <a:defRPr/>
            </a:pPr>
            <a:r>
              <a:rPr lang="en-US" altLang="zh-CN" sz="2400" dirty="0">
                <a:latin typeface="+mj-lt"/>
                <a:ea typeface="MS PGothic" charset="0"/>
              </a:rPr>
              <a:t>Difference</a:t>
            </a:r>
            <a:r>
              <a:rPr lang="zh-CN" altLang="en-US" sz="2400" dirty="0">
                <a:latin typeface="+mj-lt"/>
                <a:ea typeface="MS PGothic" charset="0"/>
              </a:rPr>
              <a:t> </a:t>
            </a:r>
            <a:r>
              <a:rPr lang="en-US" altLang="zh-CN" sz="2400" dirty="0">
                <a:latin typeface="+mj-lt"/>
                <a:ea typeface="MS PGothic" charset="0"/>
              </a:rPr>
              <a:t>among</a:t>
            </a:r>
            <a:r>
              <a:rPr lang="zh-CN" altLang="en-US" sz="2400" dirty="0">
                <a:latin typeface="+mj-lt"/>
                <a:ea typeface="MS PGothic" charset="0"/>
              </a:rPr>
              <a:t> </a:t>
            </a:r>
            <a:r>
              <a:rPr lang="en-US" altLang="zh-CN" sz="2400" dirty="0">
                <a:latin typeface="+mj-lt"/>
                <a:ea typeface="MS PGothic" charset="0"/>
              </a:rPr>
              <a:t>them: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7213" y="3349625"/>
          <a:ext cx="7850185" cy="276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037"/>
                <a:gridCol w="1570037"/>
                <a:gridCol w="1570037"/>
                <a:gridCol w="1570037"/>
                <a:gridCol w="1570037"/>
              </a:tblGrid>
              <a:tr h="5534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Features</a:t>
                      </a:r>
                      <a:endParaRPr lang="zh-CN" altLang="en-US" sz="1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CIO</a:t>
                      </a:r>
                      <a:endParaRPr lang="zh-CN" altLang="en-US" sz="1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SWG</a:t>
                      </a:r>
                      <a:endParaRPr lang="zh-CN" altLang="en-US" sz="1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Stage</a:t>
                      </a:r>
                      <a:endParaRPr lang="zh-CN" altLang="en-US" sz="1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Dedicated</a:t>
                      </a:r>
                      <a:endParaRPr lang="zh-CN" altLang="en-US" sz="1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91448" marR="91448" marT="45739" marB="45739" anchor="ctr">
                    <a:noFill/>
                  </a:tcPr>
                </a:tc>
              </a:tr>
              <a:tr h="553403"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Stability</a:t>
                      </a:r>
                      <a:endParaRPr lang="zh-CN" altLang="en-US" sz="18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Good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Good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Bad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Good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</a:tr>
              <a:tr h="553403"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Diversity</a:t>
                      </a:r>
                      <a:endParaRPr lang="zh-CN" altLang="en-US" sz="18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Bad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Good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Good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Good-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</a:tr>
              <a:tr h="553403"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Zone</a:t>
                      </a:r>
                      <a:endParaRPr lang="zh-CN" altLang="en-US" sz="18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Blue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Red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Red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Yellow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</a:tr>
              <a:tr h="553403"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Cost</a:t>
                      </a:r>
                      <a:endParaRPr lang="zh-CN" altLang="en-US" sz="18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Free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Charge/Free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Free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Free</a:t>
                      </a:r>
                      <a:endParaRPr lang="zh-CN" altLang="en-US" sz="1800" dirty="0"/>
                    </a:p>
                  </a:txBody>
                  <a:tcPr marL="91448" marR="91448" marT="45739" marB="45739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0032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AutoShape 5"/>
          <p:cNvSpPr>
            <a:spLocks/>
          </p:cNvSpPr>
          <p:nvPr/>
        </p:nvSpPr>
        <p:spPr bwMode="auto">
          <a:xfrm>
            <a:off x="766763" y="1679575"/>
            <a:ext cx="3376612" cy="383857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 eaLnBrk="1"/>
            <a:r>
              <a:rPr lang="en-US" altLang="zh-CN" sz="2900">
                <a:solidFill>
                  <a:srgbClr val="0079A5"/>
                </a:solidFill>
                <a:latin typeface="HelvNeue Medium for IBM" charset="0"/>
                <a:sym typeface="HelvNeue Medium for IBM" charset="0"/>
              </a:rPr>
              <a:t>The next  billion dollar idea starts with a single developer.</a:t>
            </a:r>
          </a:p>
          <a:p>
            <a:pPr algn="r" eaLnBrk="1"/>
            <a:endParaRPr lang="en-US" altLang="zh-CN" sz="2900">
              <a:solidFill>
                <a:srgbClr val="0079A5"/>
              </a:solidFill>
              <a:latin typeface="HelvNeue Medium for IBM" charset="0"/>
              <a:sym typeface="HelvNeue Medium for IBM" charset="0"/>
            </a:endParaRPr>
          </a:p>
          <a:p>
            <a:pPr algn="r" eaLnBrk="1"/>
            <a:r>
              <a:rPr lang="en-US" altLang="zh-CN" sz="2900">
                <a:solidFill>
                  <a:srgbClr val="0079A5"/>
                </a:solidFill>
                <a:latin typeface="HelvNeue Medium for IBM" charset="0"/>
                <a:sym typeface="HelvNeue Medium for IBM" charset="0"/>
              </a:rPr>
              <a:t>That developer starts with a single line of code</a:t>
            </a:r>
            <a:endParaRPr lang="en-US" altLang="zh-CN" sz="800">
              <a:solidFill>
                <a:srgbClr val="000000"/>
              </a:solidFill>
              <a:latin typeface="HelvNeue Light for IBM" charset="0"/>
              <a:sym typeface="HelvNeue Light for IBM" charset="0"/>
            </a:endParaRPr>
          </a:p>
        </p:txBody>
      </p:sp>
      <p:pic>
        <p:nvPicPr>
          <p:cNvPr id="49154" name="Picture 6" descr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944" y="1508167"/>
            <a:ext cx="3134192" cy="472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0513" y="574675"/>
            <a:ext cx="4400550" cy="687388"/>
          </a:xfrm>
        </p:spPr>
        <p:txBody>
          <a:bodyPr/>
          <a:lstStyle/>
          <a:p>
            <a:pPr>
              <a:defRPr/>
            </a:pPr>
            <a:r>
              <a:rPr kumimoji="0" lang="en-US" altLang="zh-CN" sz="32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sym typeface="HelvNeue Medium for IBM" charset="0"/>
              </a:rPr>
              <a:t>Thanks!</a:t>
            </a:r>
            <a:endParaRPr kumimoji="0" lang="en-US" altLang="zh-CN" sz="3200" dirty="0">
              <a:latin typeface="Arial" charset="0"/>
              <a:ea typeface="MS PGothic" charset="0"/>
            </a:endParaRPr>
          </a:p>
        </p:txBody>
      </p:sp>
      <p:pic>
        <p:nvPicPr>
          <p:cNvPr id="49156" name="图片 1" descr="bluemix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2922588"/>
            <a:ext cx="1050925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346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1.2 IBM-provided cloud services </a:t>
            </a:r>
            <a:r>
              <a:rPr lang="en-US" altLang="zh-CN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models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B017AE-6C25-4319-A59A-AA5A596B6EC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9" y="1381666"/>
            <a:ext cx="8561388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311361"/>
      </p:ext>
    </p:extLst>
  </p:cSld>
  <p:clrMapOvr>
    <a:masterClrMapping/>
  </p:clrMapOvr>
  <p:transition xmlns:p14="http://schemas.microsoft.com/office/powerpoint/2010/main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52400" y="611188"/>
            <a:ext cx="8766175" cy="546100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CN" sz="2400" b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</a:rPr>
              <a:t>Why Cloud Foundry?</a:t>
            </a:r>
          </a:p>
        </p:txBody>
      </p:sp>
      <p:sp>
        <p:nvSpPr>
          <p:cNvPr id="52226" name="Rectangle 5"/>
          <p:cNvSpPr>
            <a:spLocks noChangeArrowheads="1"/>
          </p:cNvSpPr>
          <p:nvPr/>
        </p:nvSpPr>
        <p:spPr bwMode="auto">
          <a:xfrm>
            <a:off x="3098800" y="3243263"/>
            <a:ext cx="26384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600" b="1">
                <a:latin typeface="Calibri" charset="0"/>
              </a:rPr>
              <a:t>Meets Developer</a:t>
            </a:r>
            <a:r>
              <a:rPr lang="en-US" sz="1600" b="1">
                <a:latin typeface="Calibri" charset="0"/>
              </a:rPr>
              <a:t>’</a:t>
            </a:r>
            <a:r>
              <a:rPr lang="en-US" altLang="zh-CN" sz="1600" b="1">
                <a:latin typeface="Calibri" charset="0"/>
              </a:rPr>
              <a:t>s Needs</a:t>
            </a:r>
          </a:p>
          <a:p>
            <a:pPr algn="ctr" eaLnBrk="1" hangingPunct="1"/>
            <a:r>
              <a:rPr lang="en-US" altLang="zh-CN" sz="1400">
                <a:latin typeface="Calibri" charset="0"/>
              </a:rPr>
              <a:t>Focus on app development, not provisioning VMs, databases, messaging servers, etc</a:t>
            </a:r>
          </a:p>
          <a:p>
            <a:pPr algn="ctr" eaLnBrk="1" hangingPunct="1"/>
            <a:r>
              <a:rPr lang="en-US" altLang="zh-CN" sz="1400">
                <a:latin typeface="Calibri" charset="0"/>
              </a:rPr>
              <a:t>Agile development model</a:t>
            </a:r>
          </a:p>
          <a:p>
            <a:pPr algn="ctr" eaLnBrk="1" hangingPunct="1"/>
            <a:r>
              <a:rPr lang="en-US" altLang="zh-CN" sz="1400">
                <a:latin typeface="Calibri" charset="0"/>
              </a:rPr>
              <a:t>Deploy and scale in seconds</a:t>
            </a:r>
          </a:p>
          <a:p>
            <a:pPr algn="ctr" eaLnBrk="1" hangingPunct="1"/>
            <a:endParaRPr lang="zh-CN" altLang="en-US" sz="1400">
              <a:latin typeface="Calibri" charset="0"/>
            </a:endParaRPr>
          </a:p>
        </p:txBody>
      </p:sp>
      <p:sp>
        <p:nvSpPr>
          <p:cNvPr id="52227" name="Rectangle 28"/>
          <p:cNvSpPr>
            <a:spLocks noChangeArrowheads="1"/>
          </p:cNvSpPr>
          <p:nvPr/>
        </p:nvSpPr>
        <p:spPr bwMode="auto">
          <a:xfrm>
            <a:off x="84138" y="3243263"/>
            <a:ext cx="281781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600" b="1">
                <a:latin typeface="Calibri" charset="0"/>
              </a:rPr>
              <a:t>Open Cloud Platform</a:t>
            </a:r>
          </a:p>
          <a:p>
            <a:pPr algn="ctr" eaLnBrk="1" hangingPunct="1"/>
            <a:r>
              <a:rPr lang="en-US" altLang="zh-CN" sz="1400">
                <a:latin typeface="Calibri" charset="0"/>
              </a:rPr>
              <a:t>There is an increasing appetite for cloud-based mobile, social and analytics applications from line-of-business executives  -  drives the need for a more open cloud development platform</a:t>
            </a:r>
          </a:p>
        </p:txBody>
      </p:sp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6011863" y="3276600"/>
            <a:ext cx="30813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600" b="1">
                <a:latin typeface="Calibri" charset="0"/>
              </a:rPr>
              <a:t>Compelling Community </a:t>
            </a:r>
          </a:p>
          <a:p>
            <a:pPr algn="ctr" eaLnBrk="1" hangingPunct="1"/>
            <a:r>
              <a:rPr lang="en-US" altLang="zh-CN" sz="1400">
                <a:latin typeface="Calibri" charset="0"/>
              </a:rPr>
              <a:t>Cloud Foundry has a compelling community and emerging ecosystem as well as a mature set of capabilities and robustness</a:t>
            </a:r>
          </a:p>
        </p:txBody>
      </p:sp>
      <p:pic>
        <p:nvPicPr>
          <p:cNvPr id="5222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38" y="1473200"/>
            <a:ext cx="2663825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1408113"/>
            <a:ext cx="2709863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31" name="Group 1"/>
          <p:cNvGrpSpPr>
            <a:grpSpLocks/>
          </p:cNvGrpSpPr>
          <p:nvPr/>
        </p:nvGrpSpPr>
        <p:grpSpPr bwMode="auto">
          <a:xfrm>
            <a:off x="371475" y="1377950"/>
            <a:ext cx="2162175" cy="1758950"/>
            <a:chOff x="2589213" y="1196975"/>
            <a:chExt cx="4187825" cy="5472113"/>
          </a:xfrm>
        </p:grpSpPr>
        <p:pic>
          <p:nvPicPr>
            <p:cNvPr id="52233" name="Picture 90" descr="HybridCloud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213" y="5799138"/>
              <a:ext cx="3838575" cy="869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4" name="Picture 91" descr="BlueStack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713" y="1196975"/>
              <a:ext cx="3743325" cy="449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2232" name="Picture 3" descr="Screen Shot 2013-09-24 at 4.38.0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4997450"/>
            <a:ext cx="3957637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1355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198438" y="1372135"/>
            <a:ext cx="5092700" cy="3879850"/>
          </a:xfrm>
          <a:prstGeom prst="rect">
            <a:avLst/>
          </a:prstGeom>
          <a:solidFill>
            <a:srgbClr val="E7E7E7">
              <a:alpha val="70000"/>
            </a:srgb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Arial" charset="0"/>
              <a:ea typeface="宋体" charset="0"/>
              <a:cs typeface="MS PGothic" charset="0"/>
            </a:endParaRPr>
          </a:p>
        </p:txBody>
      </p:sp>
      <p:sp>
        <p:nvSpPr>
          <p:cNvPr id="54274" name="TextBox 1"/>
          <p:cNvSpPr txBox="1">
            <a:spLocks noChangeArrowheads="1"/>
          </p:cNvSpPr>
          <p:nvPr/>
        </p:nvSpPr>
        <p:spPr bwMode="auto">
          <a:xfrm>
            <a:off x="5664200" y="1368960"/>
            <a:ext cx="33020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 defTabSz="4572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kumimoji="0" lang="en-US" altLang="zh-CN" sz="1800" b="1">
                <a:solidFill>
                  <a:srgbClr val="000000"/>
                </a:solidFill>
                <a:latin typeface="Calibri" charset="0"/>
              </a:rPr>
              <a:t>Cloud Foundry PaaS</a:t>
            </a:r>
          </a:p>
          <a:p>
            <a:pPr eaLnBrk="1" hangingPunct="1"/>
            <a:endParaRPr kumimoji="0" lang="en-US" altLang="zh-CN" sz="1800">
              <a:solidFill>
                <a:srgbClr val="000000"/>
              </a:solidFill>
              <a:latin typeface="Calibri" charset="0"/>
            </a:endParaRPr>
          </a:p>
          <a:p>
            <a:pPr eaLnBrk="1" hangingPunct="1"/>
            <a:r>
              <a:rPr kumimoji="0" lang="en-US" altLang="zh-CN" sz="1800">
                <a:solidFill>
                  <a:srgbClr val="000000"/>
                </a:solidFill>
                <a:latin typeface="Calibri" charset="0"/>
              </a:rPr>
              <a:t>Cloud Foundry services registry and runtime management layer.  Components are dynamically discoverable and loosely coupled, exposing health through HTTP endpoints so agents can collect state and act on it. 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01625" y="217488"/>
            <a:ext cx="8539163" cy="333375"/>
          </a:xfrm>
          <a:prstGeom prst="rect">
            <a:avLst/>
          </a:prstGeom>
          <a:ln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endParaRPr kumimoji="0" lang="en-US" sz="3000" b="1">
              <a:solidFill>
                <a:srgbClr val="1082CD"/>
              </a:solidFill>
            </a:endParaRPr>
          </a:p>
        </p:txBody>
      </p:sp>
      <p:sp>
        <p:nvSpPr>
          <p:cNvPr id="20484" name="Title 8"/>
          <p:cNvSpPr>
            <a:spLocks noGrp="1"/>
          </p:cNvSpPr>
          <p:nvPr>
            <p:ph type="title"/>
          </p:nvPr>
        </p:nvSpPr>
        <p:spPr>
          <a:xfrm>
            <a:off x="366713" y="596900"/>
            <a:ext cx="8410575" cy="614363"/>
          </a:xfrm>
        </p:spPr>
        <p:txBody>
          <a:bodyPr/>
          <a:lstStyle/>
          <a:p>
            <a:r>
              <a:rPr kumimoji="0" lang="en-US" altLang="zh-CN" sz="2400" b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  <a:t>Cloud Foundry Components</a:t>
            </a:r>
            <a:r>
              <a:rPr kumimoji="0" lang="en-US" altLang="zh-CN" sz="2800">
                <a:latin typeface="Arial" charset="0"/>
                <a:cs typeface="Arial" charset="0"/>
              </a:rPr>
              <a:t/>
            </a:r>
            <a:br>
              <a:rPr kumimoji="0" lang="en-US" altLang="zh-CN" sz="2800">
                <a:latin typeface="Arial" charset="0"/>
                <a:cs typeface="Arial" charset="0"/>
              </a:rPr>
            </a:br>
            <a:endParaRPr kumimoji="0" lang="en-US" altLang="zh-CN" sz="2800">
              <a:latin typeface="Arial" charset="0"/>
              <a:cs typeface="Arial" charset="0"/>
            </a:endParaRPr>
          </a:p>
        </p:txBody>
      </p:sp>
      <p:grpSp>
        <p:nvGrpSpPr>
          <p:cNvPr id="54277" name="Group 57"/>
          <p:cNvGrpSpPr>
            <a:grpSpLocks/>
          </p:cNvGrpSpPr>
          <p:nvPr/>
        </p:nvGrpSpPr>
        <p:grpSpPr bwMode="auto">
          <a:xfrm>
            <a:off x="301625" y="1432460"/>
            <a:ext cx="4899025" cy="5294313"/>
            <a:chOff x="301621" y="881947"/>
            <a:chExt cx="4899385" cy="3970981"/>
          </a:xfrm>
        </p:grpSpPr>
        <p:grpSp>
          <p:nvGrpSpPr>
            <p:cNvPr id="54279" name="Group 60"/>
            <p:cNvGrpSpPr>
              <a:grpSpLocks/>
            </p:cNvGrpSpPr>
            <p:nvPr/>
          </p:nvGrpSpPr>
          <p:grpSpPr bwMode="auto">
            <a:xfrm>
              <a:off x="301621" y="881947"/>
              <a:ext cx="4899385" cy="3970981"/>
              <a:chOff x="2291851" y="761889"/>
              <a:chExt cx="4899385" cy="3970981"/>
            </a:xfrm>
          </p:grpSpPr>
          <p:grpSp>
            <p:nvGrpSpPr>
              <p:cNvPr id="54282" name="Group 14"/>
              <p:cNvGrpSpPr>
                <a:grpSpLocks/>
              </p:cNvGrpSpPr>
              <p:nvPr/>
            </p:nvGrpSpPr>
            <p:grpSpPr bwMode="auto">
              <a:xfrm>
                <a:off x="2291851" y="1179688"/>
                <a:ext cx="4891672" cy="374030"/>
                <a:chOff x="484550" y="1950776"/>
                <a:chExt cx="4891672" cy="498707"/>
              </a:xfrm>
            </p:grpSpPr>
            <p:sp>
              <p:nvSpPr>
                <p:cNvPr id="129" name="Rounded Rectangle 128"/>
                <p:cNvSpPr/>
                <p:nvPr/>
              </p:nvSpPr>
              <p:spPr bwMode="auto">
                <a:xfrm>
                  <a:off x="484550" y="1950958"/>
                  <a:ext cx="4891447" cy="498506"/>
                </a:xfrm>
                <a:prstGeom prst="roundRect">
                  <a:avLst>
                    <a:gd name="adj" fmla="val 17740"/>
                  </a:avLst>
                </a:prstGeom>
                <a:solidFill>
                  <a:srgbClr val="0A1831"/>
                </a:solidFill>
                <a:ln w="41275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dirty="0">
                      <a:solidFill>
                        <a:prstClr val="white">
                          <a:lumMod val="95000"/>
                        </a:prstClr>
                      </a:solidFill>
                      <a:latin typeface="Calibri"/>
                      <a:ea typeface="+mn-ea"/>
                      <a:cs typeface="+mn-cs"/>
                    </a:rPr>
                    <a:t>User Authentication and Authorization</a:t>
                  </a:r>
                </a:p>
              </p:txBody>
            </p:sp>
            <p:pic>
              <p:nvPicPr>
                <p:cNvPr id="54325" name="Picture 129" descr="CF_architecture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8673" r="87601"/>
                <a:stretch>
                  <a:fillRect/>
                </a:stretch>
              </p:blipFill>
              <p:spPr bwMode="auto">
                <a:xfrm>
                  <a:off x="4475524" y="2055904"/>
                  <a:ext cx="602002" cy="378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4283" name="Group 13"/>
              <p:cNvGrpSpPr>
                <a:grpSpLocks/>
              </p:cNvGrpSpPr>
              <p:nvPr/>
            </p:nvGrpSpPr>
            <p:grpSpPr bwMode="auto">
              <a:xfrm>
                <a:off x="2299564" y="761889"/>
                <a:ext cx="4891672" cy="382994"/>
                <a:chOff x="492263" y="1380342"/>
                <a:chExt cx="4891672" cy="510659"/>
              </a:xfrm>
            </p:grpSpPr>
            <p:sp>
              <p:nvSpPr>
                <p:cNvPr id="127" name="Rounded Rectangle 126"/>
                <p:cNvSpPr/>
                <p:nvPr/>
              </p:nvSpPr>
              <p:spPr bwMode="auto">
                <a:xfrm>
                  <a:off x="492489" y="1380342"/>
                  <a:ext cx="4891446" cy="498506"/>
                </a:xfrm>
                <a:prstGeom prst="roundRect">
                  <a:avLst>
                    <a:gd name="adj" fmla="val 17740"/>
                  </a:avLst>
                </a:prstGeom>
                <a:solidFill>
                  <a:srgbClr val="0A1831"/>
                </a:solidFill>
                <a:ln w="41275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dirty="0">
                      <a:solidFill>
                        <a:prstClr val="white">
                          <a:lumMod val="95000"/>
                        </a:prstClr>
                      </a:solidFill>
                      <a:latin typeface="Calibri"/>
                      <a:ea typeface="+mn-ea"/>
                      <a:cs typeface="+mn-cs"/>
                    </a:rPr>
                    <a:t>Router</a:t>
                  </a:r>
                </a:p>
              </p:txBody>
            </p:sp>
            <p:pic>
              <p:nvPicPr>
                <p:cNvPr id="54323" name="Picture 127" descr="Scan 128x128.png"/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0650" y="1414634"/>
                  <a:ext cx="476367" cy="4763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66" name="Rounded Rectangle 65"/>
              <p:cNvSpPr/>
              <p:nvPr/>
            </p:nvSpPr>
            <p:spPr bwMode="auto">
              <a:xfrm>
                <a:off x="4773296" y="2054988"/>
                <a:ext cx="2402064" cy="1543146"/>
              </a:xfrm>
              <a:prstGeom prst="roundRect">
                <a:avLst>
                  <a:gd name="adj" fmla="val 7751"/>
                </a:avLst>
              </a:prstGeom>
              <a:solidFill>
                <a:srgbClr val="0A1831"/>
              </a:solidFill>
              <a:ln w="12700" cmpd="sng">
                <a:noFill/>
                <a:round/>
                <a:headEnd/>
                <a:tailEnd/>
              </a:ln>
            </p:spPr>
            <p:txBody>
              <a:bodyPr wrap="none" lIns="0" tIns="0" rIns="182880" anchor="b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white">
                        <a:lumMod val="95000"/>
                      </a:prstClr>
                    </a:solidFill>
                    <a:latin typeface="Calibri"/>
                    <a:ea typeface="+mn-ea"/>
                    <a:cs typeface="+mn-cs"/>
                  </a:rPr>
                  <a:t>DEA Pool  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 bwMode="auto">
              <a:xfrm>
                <a:off x="2312491" y="2054988"/>
                <a:ext cx="2387775" cy="623926"/>
              </a:xfrm>
              <a:prstGeom prst="roundRect">
                <a:avLst>
                  <a:gd name="adj" fmla="val 9514"/>
                </a:avLst>
              </a:prstGeom>
              <a:solidFill>
                <a:srgbClr val="0A1831"/>
              </a:solidFill>
              <a:ln w="41275">
                <a:noFill/>
                <a:round/>
                <a:headEnd/>
                <a:tailEnd/>
              </a:ln>
            </p:spPr>
            <p:txBody>
              <a:bodyPr wrap="none" lIns="0" tIns="0" rIns="0" bIns="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white">
                        <a:lumMod val="95000"/>
                      </a:prstClr>
                    </a:solidFill>
                    <a:latin typeface="Calibri"/>
                    <a:ea typeface="+mn-ea"/>
                    <a:cs typeface="+mn-cs"/>
                  </a:rPr>
                  <a:t>Service Gateway</a:t>
                </a:r>
              </a:p>
            </p:txBody>
          </p:sp>
          <p:sp>
            <p:nvSpPr>
              <p:cNvPr id="68" name="Rounded Rectangle 67"/>
              <p:cNvSpPr/>
              <p:nvPr/>
            </p:nvSpPr>
            <p:spPr bwMode="auto">
              <a:xfrm>
                <a:off x="5114633" y="2090709"/>
                <a:ext cx="1776544" cy="582252"/>
              </a:xfrm>
              <a:prstGeom prst="roundRect">
                <a:avLst>
                  <a:gd name="adj" fmla="val 10428"/>
                </a:avLst>
              </a:prstGeom>
              <a:solidFill>
                <a:srgbClr val="0A1831"/>
              </a:solidFill>
              <a:ln w="1270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white">
                        <a:lumMod val="95000"/>
                      </a:prstClr>
                    </a:solidFill>
                    <a:latin typeface="Calibri"/>
                    <a:ea typeface="+mn-ea"/>
                    <a:cs typeface="+mn-cs"/>
                  </a:rPr>
                  <a:t>Apps</a:t>
                </a:r>
              </a:p>
            </p:txBody>
          </p:sp>
          <p:pic>
            <p:nvPicPr>
              <p:cNvPr id="54287" name="Picture 68" descr="CF_architecture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179" t="28467" b="53844"/>
              <a:stretch>
                <a:fillRect/>
              </a:stretch>
            </p:blipFill>
            <p:spPr bwMode="auto">
              <a:xfrm>
                <a:off x="4938472" y="3329702"/>
                <a:ext cx="358488" cy="236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" name="Rounded Rectangle 69"/>
              <p:cNvSpPr/>
              <p:nvPr/>
            </p:nvSpPr>
            <p:spPr bwMode="auto">
              <a:xfrm>
                <a:off x="2291851" y="2693203"/>
                <a:ext cx="2414765" cy="484615"/>
              </a:xfrm>
              <a:prstGeom prst="roundRect">
                <a:avLst>
                  <a:gd name="adj" fmla="val 17740"/>
                </a:avLst>
              </a:prstGeom>
              <a:solidFill>
                <a:srgbClr val="0A1831"/>
              </a:solidFill>
              <a:ln w="12700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bIns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white">
                        <a:lumMod val="95000"/>
                      </a:prstClr>
                    </a:solidFill>
                    <a:latin typeface="Calibri"/>
                    <a:ea typeface="+mn-ea"/>
                    <a:cs typeface="+mn-cs"/>
                  </a:rPr>
                  <a:t>Service Connector</a:t>
                </a:r>
              </a:p>
            </p:txBody>
          </p:sp>
          <p:pic>
            <p:nvPicPr>
              <p:cNvPr id="54289" name="Picture 70" descr="CF_architectur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78" t="31557" r="30600" b="53140"/>
              <a:stretch>
                <a:fillRect/>
              </a:stretch>
            </p:blipFill>
            <p:spPr bwMode="auto">
              <a:xfrm>
                <a:off x="5295986" y="2321299"/>
                <a:ext cx="452642" cy="383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290" name="Picture 71" descr="CF_architectur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78" t="31557" r="30600" b="53140"/>
              <a:stretch>
                <a:fillRect/>
              </a:stretch>
            </p:blipFill>
            <p:spPr bwMode="auto">
              <a:xfrm>
                <a:off x="5775409" y="2321299"/>
                <a:ext cx="452642" cy="383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291" name="Picture 80" descr="CF_architectur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78" t="31557" r="30600" b="53140"/>
              <a:stretch>
                <a:fillRect/>
              </a:stretch>
            </p:blipFill>
            <p:spPr bwMode="auto">
              <a:xfrm>
                <a:off x="6254832" y="2321299"/>
                <a:ext cx="452642" cy="383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Rounded Rectangle 81"/>
              <p:cNvSpPr/>
              <p:nvPr/>
            </p:nvSpPr>
            <p:spPr bwMode="auto">
              <a:xfrm>
                <a:off x="4773296" y="1592997"/>
                <a:ext cx="2410002" cy="431033"/>
              </a:xfrm>
              <a:prstGeom prst="roundRect">
                <a:avLst>
                  <a:gd name="adj" fmla="val 9038"/>
                </a:avLst>
              </a:prstGeom>
              <a:solidFill>
                <a:srgbClr val="0A1831"/>
              </a:solidFill>
              <a:ln w="41275">
                <a:noFill/>
                <a:round/>
                <a:headEnd/>
                <a:tailEnd/>
              </a:ln>
            </p:spPr>
            <p:txBody>
              <a:bodyPr wrap="none" l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white">
                        <a:lumMod val="95000"/>
                      </a:prstClr>
                    </a:solidFill>
                    <a:latin typeface="Calibri"/>
                    <a:ea typeface="+mn-ea"/>
                    <a:cs typeface="+mn-cs"/>
                  </a:rPr>
                  <a:t>Health Manager</a:t>
                </a:r>
              </a:p>
            </p:txBody>
          </p:sp>
          <p:pic>
            <p:nvPicPr>
              <p:cNvPr id="54293" name="Picture 97" descr="CF_architectur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78" t="2303" r="29823" b="84567"/>
              <a:stretch>
                <a:fillRect/>
              </a:stretch>
            </p:blipFill>
            <p:spPr bwMode="auto">
              <a:xfrm>
                <a:off x="6249488" y="1680399"/>
                <a:ext cx="490362" cy="328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Rounded Rectangle 98"/>
              <p:cNvSpPr/>
              <p:nvPr/>
            </p:nvSpPr>
            <p:spPr bwMode="auto">
              <a:xfrm>
                <a:off x="2304552" y="3198059"/>
                <a:ext cx="2414765" cy="400075"/>
              </a:xfrm>
              <a:prstGeom prst="roundRect">
                <a:avLst>
                  <a:gd name="adj" fmla="val 17740"/>
                </a:avLst>
              </a:prstGeom>
              <a:solidFill>
                <a:srgbClr val="0A1831"/>
              </a:solidFill>
              <a:ln w="4127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white">
                        <a:lumMod val="95000"/>
                      </a:prstClr>
                    </a:solidFill>
                    <a:latin typeface="Calibri"/>
                    <a:ea typeface="+mn-ea"/>
                    <a:cs typeface="+mn-cs"/>
                  </a:rPr>
                  <a:t>Messaging</a:t>
                </a:r>
              </a:p>
            </p:txBody>
          </p:sp>
          <p:pic>
            <p:nvPicPr>
              <p:cNvPr id="54295" name="Picture 99" descr="Chat active 128x128.png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8352" y="3190894"/>
                <a:ext cx="462041" cy="3465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296" name="Picture 100" descr="Equalizer 128x128.png"/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7951" y="2752030"/>
                <a:ext cx="443382" cy="332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Rounded Rectangle 101"/>
              <p:cNvSpPr/>
              <p:nvPr/>
            </p:nvSpPr>
            <p:spPr bwMode="auto">
              <a:xfrm>
                <a:off x="2304552" y="1592997"/>
                <a:ext cx="2402065" cy="439368"/>
              </a:xfrm>
              <a:prstGeom prst="roundRect">
                <a:avLst>
                  <a:gd name="adj" fmla="val 9038"/>
                </a:avLst>
              </a:prstGeom>
              <a:solidFill>
                <a:srgbClr val="0A1831"/>
              </a:solidFill>
              <a:ln w="41275">
                <a:noFill/>
                <a:round/>
                <a:headEnd/>
                <a:tailEnd/>
              </a:ln>
            </p:spPr>
            <p:txBody>
              <a:bodyPr wrap="none" l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white">
                        <a:lumMod val="95000"/>
                      </a:prstClr>
                    </a:solidFill>
                    <a:latin typeface="Calibri"/>
                    <a:ea typeface="+mn-ea"/>
                    <a:cs typeface="+mn-cs"/>
                  </a:rPr>
                  <a:t>Cloud Controller</a:t>
                </a:r>
              </a:p>
            </p:txBody>
          </p:sp>
          <p:pic>
            <p:nvPicPr>
              <p:cNvPr id="54298" name="Picture 102" descr="CF_architectur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6423" b="85425"/>
              <a:stretch>
                <a:fillRect/>
              </a:stretch>
            </p:blipFill>
            <p:spPr bwMode="auto">
              <a:xfrm>
                <a:off x="3622454" y="1617133"/>
                <a:ext cx="610104" cy="337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4299" name="Group 21"/>
              <p:cNvGrpSpPr>
                <a:grpSpLocks/>
              </p:cNvGrpSpPr>
              <p:nvPr/>
            </p:nvGrpSpPr>
            <p:grpSpPr bwMode="auto">
              <a:xfrm>
                <a:off x="5114561" y="2780125"/>
                <a:ext cx="1777279" cy="504220"/>
                <a:chOff x="3307260" y="3813784"/>
                <a:chExt cx="1777279" cy="672293"/>
              </a:xfrm>
            </p:grpSpPr>
            <p:sp>
              <p:nvSpPr>
                <p:cNvPr id="124" name="Rounded Rectangle 123"/>
                <p:cNvSpPr/>
                <p:nvPr/>
              </p:nvSpPr>
              <p:spPr bwMode="auto">
                <a:xfrm>
                  <a:off x="3307332" y="3813783"/>
                  <a:ext cx="1776544" cy="671553"/>
                </a:xfrm>
                <a:prstGeom prst="roundRect">
                  <a:avLst>
                    <a:gd name="adj" fmla="val 9012"/>
                  </a:avLst>
                </a:prstGeom>
                <a:solidFill>
                  <a:srgbClr val="0A1831"/>
                </a:solidFill>
                <a:ln w="12700" cmpd="sng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0" tIns="0" rIns="0" bIns="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dirty="0">
                      <a:solidFill>
                        <a:prstClr val="white">
                          <a:lumMod val="95000"/>
                        </a:prstClr>
                      </a:solidFill>
                      <a:latin typeface="Calibri"/>
                      <a:ea typeface="+mn-ea"/>
                      <a:cs typeface="+mn-cs"/>
                    </a:rPr>
                    <a:t>Build Packs</a:t>
                  </a:r>
                </a:p>
              </p:txBody>
            </p:sp>
            <p:pic>
              <p:nvPicPr>
                <p:cNvPr id="54320" name="Picture 124" descr="CF_architecture.pn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247" r="57510" b="83122"/>
                <a:stretch>
                  <a:fillRect/>
                </a:stretch>
              </p:blipFill>
              <p:spPr bwMode="auto">
                <a:xfrm>
                  <a:off x="3633577" y="4051923"/>
                  <a:ext cx="502751" cy="4099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321" name="Picture 125" descr="CF_architecture.pn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247" r="57510" b="83122"/>
                <a:stretch>
                  <a:fillRect/>
                </a:stretch>
              </p:blipFill>
              <p:spPr bwMode="auto">
                <a:xfrm>
                  <a:off x="4315464" y="4051923"/>
                  <a:ext cx="502751" cy="4099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4300" name="Picture 104" descr="CF_architectur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81" t="61530" r="61469" b="24921"/>
              <a:stretch>
                <a:fillRect/>
              </a:stretch>
            </p:blipFill>
            <p:spPr bwMode="auto">
              <a:xfrm>
                <a:off x="2505924" y="2290631"/>
                <a:ext cx="352055" cy="339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301" name="Picture 105" descr="CF_architectur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81" t="61530" r="61469" b="24921"/>
              <a:stretch>
                <a:fillRect/>
              </a:stretch>
            </p:blipFill>
            <p:spPr bwMode="auto">
              <a:xfrm>
                <a:off x="3310598" y="2296950"/>
                <a:ext cx="352055" cy="339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302" name="Picture 106" descr="CF_architecture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179" t="28467" b="53844"/>
              <a:stretch>
                <a:fillRect/>
              </a:stretch>
            </p:blipFill>
            <p:spPr bwMode="auto">
              <a:xfrm>
                <a:off x="5298313" y="3329702"/>
                <a:ext cx="358488" cy="236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303" name="Picture 107" descr="CF_architecture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179" t="28467" b="53844"/>
              <a:stretch>
                <a:fillRect/>
              </a:stretch>
            </p:blipFill>
            <p:spPr bwMode="auto">
              <a:xfrm>
                <a:off x="5658153" y="3329702"/>
                <a:ext cx="358488" cy="236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Rounded Rectangle 108"/>
              <p:cNvSpPr/>
              <p:nvPr/>
            </p:nvSpPr>
            <p:spPr bwMode="auto">
              <a:xfrm>
                <a:off x="2304552" y="3651715"/>
                <a:ext cx="4805716" cy="373879"/>
              </a:xfrm>
              <a:prstGeom prst="roundRect">
                <a:avLst>
                  <a:gd name="adj" fmla="val 21984"/>
                </a:avLst>
              </a:prstGeom>
              <a:noFill/>
              <a:ln w="41275">
                <a:solidFill>
                  <a:schemeClr val="tx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eaLnBrk="1" hangingPunct="1">
                  <a:defRPr/>
                </a:pPr>
                <a:r>
                  <a:rPr lang="en-US" altLang="zh-CN">
                    <a:solidFill>
                      <a:srgbClr val="000000"/>
                    </a:solidFill>
                    <a:latin typeface="Calibri" charset="0"/>
                    <a:ea typeface="MS PGothic" charset="0"/>
                  </a:rPr>
                  <a:t> 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4773296" y="3901762"/>
                <a:ext cx="2235364" cy="21670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000033"/>
                    </a:solidFill>
                    <a:latin typeface="Calibri"/>
                    <a:ea typeface="+mn-ea"/>
                    <a:cs typeface="+mn-cs"/>
                  </a:rPr>
                  <a:t>Cloud Foundry BOSH</a:t>
                </a:r>
              </a:p>
            </p:txBody>
          </p:sp>
          <p:pic>
            <p:nvPicPr>
              <p:cNvPr id="111" name="Picture 110" descr="Settings 128x128.png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prstClr val="black"/>
                  <a:srgbClr val="000033">
                    <a:tint val="45000"/>
                    <a:satMod val="400000"/>
                  </a:srgbClr>
                </a:duotone>
                <a:extLst/>
              </a:blip>
              <a:stretch>
                <a:fillRect/>
              </a:stretch>
            </p:blipFill>
            <p:spPr>
              <a:xfrm>
                <a:off x="2483551" y="3648257"/>
                <a:ext cx="490766" cy="368075"/>
              </a:xfrm>
              <a:prstGeom prst="rect">
                <a:avLst/>
              </a:prstGeom>
            </p:spPr>
          </p:pic>
          <p:grpSp>
            <p:nvGrpSpPr>
              <p:cNvPr id="54307" name="Group 4"/>
              <p:cNvGrpSpPr>
                <a:grpSpLocks/>
              </p:cNvGrpSpPr>
              <p:nvPr/>
            </p:nvGrpSpPr>
            <p:grpSpPr bwMode="auto">
              <a:xfrm>
                <a:off x="2904397" y="4119056"/>
                <a:ext cx="3580693" cy="613814"/>
                <a:chOff x="1109463" y="5969034"/>
                <a:chExt cx="3580693" cy="818418"/>
              </a:xfrm>
            </p:grpSpPr>
            <p:grpSp>
              <p:nvGrpSpPr>
                <p:cNvPr id="54308" name="Group 13"/>
                <p:cNvGrpSpPr>
                  <a:grpSpLocks/>
                </p:cNvGrpSpPr>
                <p:nvPr/>
              </p:nvGrpSpPr>
              <p:grpSpPr bwMode="auto">
                <a:xfrm>
                  <a:off x="3645248" y="6142416"/>
                  <a:ext cx="1044908" cy="645028"/>
                  <a:chOff x="4844618" y="4924037"/>
                  <a:chExt cx="1847850" cy="1744755"/>
                </a:xfrm>
              </p:grpSpPr>
              <p:pic>
                <p:nvPicPr>
                  <p:cNvPr id="54317" name="Picture 3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-4013"/>
                  <a:stretch>
                    <a:fillRect/>
                  </a:stretch>
                </p:blipFill>
                <p:spPr bwMode="auto">
                  <a:xfrm>
                    <a:off x="4844618" y="4924037"/>
                    <a:ext cx="1847850" cy="17447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23" name="Text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3109" y="4835131"/>
                    <a:ext cx="1021964" cy="12883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100" b="1" dirty="0">
                        <a:solidFill>
                          <a:srgbClr val="1082CD"/>
                        </a:solidFill>
                        <a:latin typeface="Calibri" pitchFamily="34" charset="0"/>
                        <a:ea typeface="+mn-ea"/>
                        <a:cs typeface="+mn-cs"/>
                      </a:rPr>
                      <a:t>Micro</a:t>
                    </a:r>
                    <a:br>
                      <a:rPr lang="en-US" sz="1100" b="1" dirty="0">
                        <a:solidFill>
                          <a:srgbClr val="1082CD"/>
                        </a:solidFill>
                        <a:latin typeface="Calibri" pitchFamily="34" charset="0"/>
                        <a:ea typeface="+mn-ea"/>
                        <a:cs typeface="+mn-cs"/>
                      </a:rPr>
                    </a:br>
                    <a:r>
                      <a:rPr lang="en-US" sz="1100" b="1" dirty="0">
                        <a:solidFill>
                          <a:srgbClr val="1082CD"/>
                        </a:solidFill>
                        <a:latin typeface="Calibri" pitchFamily="34" charset="0"/>
                        <a:ea typeface="+mn-ea"/>
                        <a:cs typeface="+mn-cs"/>
                      </a:rPr>
                      <a:t>Clouds</a:t>
                    </a:r>
                  </a:p>
                </p:txBody>
              </p:sp>
            </p:grpSp>
            <p:grpSp>
              <p:nvGrpSpPr>
                <p:cNvPr id="54309" name="Group 13"/>
                <p:cNvGrpSpPr>
                  <a:grpSpLocks/>
                </p:cNvGrpSpPr>
                <p:nvPr/>
              </p:nvGrpSpPr>
              <p:grpSpPr bwMode="auto">
                <a:xfrm>
                  <a:off x="2346960" y="6127116"/>
                  <a:ext cx="1044908" cy="615175"/>
                  <a:chOff x="4844618" y="4924033"/>
                  <a:chExt cx="1847850" cy="1664005"/>
                </a:xfrm>
              </p:grpSpPr>
              <p:pic>
                <p:nvPicPr>
                  <p:cNvPr id="54315" name="Picture 3"/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-4013"/>
                  <a:stretch>
                    <a:fillRect/>
                  </a:stretch>
                </p:blipFill>
                <p:spPr bwMode="auto">
                  <a:xfrm>
                    <a:off x="4844618" y="4924033"/>
                    <a:ext cx="1847850" cy="16640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21" name="Text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57166" y="5009638"/>
                    <a:ext cx="1061271" cy="116806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100" b="1" dirty="0">
                        <a:solidFill>
                          <a:srgbClr val="1082CD"/>
                        </a:solidFill>
                        <a:latin typeface="Calibri" pitchFamily="34" charset="0"/>
                        <a:ea typeface="+mn-ea"/>
                        <a:cs typeface="+mn-cs"/>
                      </a:rPr>
                      <a:t>Private</a:t>
                    </a:r>
                    <a:br>
                      <a:rPr lang="en-US" sz="1100" b="1" dirty="0">
                        <a:solidFill>
                          <a:srgbClr val="1082CD"/>
                        </a:solidFill>
                        <a:latin typeface="Calibri" pitchFamily="34" charset="0"/>
                        <a:ea typeface="+mn-ea"/>
                        <a:cs typeface="+mn-cs"/>
                      </a:rPr>
                    </a:br>
                    <a:r>
                      <a:rPr lang="en-US" sz="1100" b="1" dirty="0">
                        <a:solidFill>
                          <a:srgbClr val="1082CD"/>
                        </a:solidFill>
                        <a:latin typeface="Calibri" pitchFamily="34" charset="0"/>
                        <a:ea typeface="+mn-ea"/>
                        <a:cs typeface="+mn-cs"/>
                      </a:rPr>
                      <a:t>Clouds</a:t>
                    </a:r>
                  </a:p>
                </p:txBody>
              </p:sp>
            </p:grpSp>
            <p:grpSp>
              <p:nvGrpSpPr>
                <p:cNvPr id="54310" name="Group 13"/>
                <p:cNvGrpSpPr>
                  <a:grpSpLocks/>
                </p:cNvGrpSpPr>
                <p:nvPr/>
              </p:nvGrpSpPr>
              <p:grpSpPr bwMode="auto">
                <a:xfrm>
                  <a:off x="1109463" y="6142413"/>
                  <a:ext cx="1044908" cy="645039"/>
                  <a:chOff x="4844618" y="4924029"/>
                  <a:chExt cx="1847850" cy="1744785"/>
                </a:xfrm>
              </p:grpSpPr>
              <p:pic>
                <p:nvPicPr>
                  <p:cNvPr id="54313" name="Picture 3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-4013"/>
                  <a:stretch>
                    <a:fillRect/>
                  </a:stretch>
                </p:blipFill>
                <p:spPr bwMode="auto">
                  <a:xfrm>
                    <a:off x="4844618" y="4924029"/>
                    <a:ext cx="1847850" cy="17447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9" name="Text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3749" y="4903841"/>
                    <a:ext cx="1021964" cy="12883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100" b="1" dirty="0">
                        <a:solidFill>
                          <a:srgbClr val="1082CD"/>
                        </a:solidFill>
                        <a:latin typeface="Calibri" pitchFamily="34" charset="0"/>
                        <a:ea typeface="+mn-ea"/>
                        <a:cs typeface="+mn-cs"/>
                      </a:rPr>
                      <a:t>Public</a:t>
                    </a:r>
                    <a:br>
                      <a:rPr lang="en-US" sz="1100" b="1" dirty="0">
                        <a:solidFill>
                          <a:srgbClr val="1082CD"/>
                        </a:solidFill>
                        <a:latin typeface="Calibri" pitchFamily="34" charset="0"/>
                        <a:ea typeface="+mn-ea"/>
                        <a:cs typeface="+mn-cs"/>
                      </a:rPr>
                    </a:br>
                    <a:r>
                      <a:rPr lang="en-US" sz="1100" b="1" dirty="0">
                        <a:solidFill>
                          <a:srgbClr val="1082CD"/>
                        </a:solidFill>
                        <a:latin typeface="Calibri" pitchFamily="34" charset="0"/>
                        <a:ea typeface="+mn-ea"/>
                        <a:cs typeface="+mn-cs"/>
                      </a:rPr>
                      <a:t>Clouds</a:t>
                    </a:r>
                  </a:p>
                </p:txBody>
              </p:sp>
            </p:grpSp>
            <p:sp>
              <p:nvSpPr>
                <p:cNvPr id="116" name="Up-Down Arrow 115"/>
                <p:cNvSpPr/>
                <p:nvPr/>
              </p:nvSpPr>
              <p:spPr bwMode="auto">
                <a:xfrm>
                  <a:off x="2173440" y="5968252"/>
                  <a:ext cx="228617" cy="315931"/>
                </a:xfrm>
                <a:prstGeom prst="upDownArrow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eaLnBrk="1" hangingPunct="1"/>
                  <a:endParaRPr lang="en-US" sz="1400">
                    <a:solidFill>
                      <a:srgbClr val="000000"/>
                    </a:solidFill>
                    <a:latin typeface="Calibri" charset="0"/>
                  </a:endParaRPr>
                </a:p>
              </p:txBody>
            </p:sp>
            <p:sp>
              <p:nvSpPr>
                <p:cNvPr id="117" name="Up-Down Arrow 116"/>
                <p:cNvSpPr/>
                <p:nvPr/>
              </p:nvSpPr>
              <p:spPr bwMode="auto">
                <a:xfrm>
                  <a:off x="3416544" y="5968252"/>
                  <a:ext cx="228617" cy="315931"/>
                </a:xfrm>
                <a:prstGeom prst="upDownArrow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eaLnBrk="1" hangingPunct="1"/>
                  <a:endParaRPr lang="en-US" sz="1400">
                    <a:solidFill>
                      <a:srgbClr val="000000"/>
                    </a:solidFill>
                    <a:latin typeface="Calibri" charset="0"/>
                  </a:endParaRPr>
                </a:p>
              </p:txBody>
            </p:sp>
          </p:grpSp>
        </p:grpSp>
        <p:sp>
          <p:nvSpPr>
            <p:cNvPr id="62" name="Rounded Rectangle 61"/>
            <p:cNvSpPr/>
            <p:nvPr/>
          </p:nvSpPr>
          <p:spPr bwMode="auto">
            <a:xfrm>
              <a:off x="1700312" y="2465576"/>
              <a:ext cx="977972" cy="302438"/>
            </a:xfrm>
            <a:prstGeom prst="roundRect">
              <a:avLst>
                <a:gd name="adj" fmla="val 9514"/>
              </a:avLst>
            </a:prstGeom>
            <a:solidFill>
              <a:srgbClr val="0A1831"/>
            </a:solidFill>
            <a:ln w="41275">
              <a:noFill/>
              <a:round/>
              <a:headEnd/>
              <a:tailEnd/>
            </a:ln>
          </p:spPr>
          <p:txBody>
            <a:bodyPr wrap="none"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prstClr val="white">
                      <a:lumMod val="95000"/>
                    </a:prstClr>
                  </a:solidFill>
                  <a:latin typeface="Calibri"/>
                  <a:ea typeface="+mn-ea"/>
                  <a:cs typeface="+mn-cs"/>
                </a:rPr>
                <a:t>Service Nodes</a:t>
              </a:r>
            </a:p>
          </p:txBody>
        </p:sp>
        <p:pic>
          <p:nvPicPr>
            <p:cNvPr id="54281" name="Picture 62" descr="CF_architectur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1" t="61530" r="61469" b="24921"/>
            <a:stretch>
              <a:fillRect/>
            </a:stretch>
          </p:blipFill>
          <p:spPr bwMode="auto">
            <a:xfrm>
              <a:off x="923086" y="2405119"/>
              <a:ext cx="352055" cy="339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5665788" y="4081998"/>
            <a:ext cx="311150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000000"/>
                </a:solidFill>
                <a:latin typeface="Calibri" charset="0"/>
              </a:rPr>
              <a:t>Application Execution (DEA)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Calibri" charset="0"/>
              </a:rPr>
              <a:t>The </a:t>
            </a:r>
            <a:r>
              <a:rPr lang="en-US" altLang="zh-CN">
                <a:solidFill>
                  <a:srgbClr val="000000"/>
                </a:solidFill>
                <a:latin typeface="Calibri" charset="0"/>
                <a:hlinkClick r:id="rId13"/>
              </a:rPr>
              <a:t>Droplet Execution Agent</a:t>
            </a:r>
            <a:r>
              <a:rPr lang="en-US" altLang="zh-CN">
                <a:solidFill>
                  <a:srgbClr val="000000"/>
                </a:solidFill>
                <a:latin typeface="Calibri" charset="0"/>
              </a:rPr>
              <a:t> manages application instances, tracks started instances, and broadcasts state messages.</a:t>
            </a:r>
          </a:p>
          <a:p>
            <a:pPr eaLnBrk="1" hangingPunct="1"/>
            <a:endParaRPr lang="zh-CN" alt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8250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611188"/>
            <a:ext cx="8696325" cy="520700"/>
          </a:xfrm>
        </p:spPr>
        <p:txBody>
          <a:bodyPr/>
          <a:lstStyle/>
          <a:p>
            <a:pPr>
              <a:defRPr/>
            </a:pPr>
            <a:r>
              <a:rPr kumimoji="0" lang="en-US" altLang="zh-CN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</a:rPr>
              <a:t>1.3 Why not just use </a:t>
            </a:r>
            <a:r>
              <a:rPr kumimoji="0" lang="en-US" altLang="zh-CN" sz="24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</a:rPr>
              <a:t>IaaS</a:t>
            </a:r>
            <a:r>
              <a:rPr kumimoji="0" lang="en-US" altLang="zh-CN" sz="24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</a:rPr>
              <a:t>?</a:t>
            </a:r>
            <a:endParaRPr kumimoji="0" lang="zh-CN" altLang="en-US" sz="2400" b="1" dirty="0">
              <a:solidFill>
                <a:srgbClr val="003E6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MS PGothic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4650" y="1457860"/>
            <a:ext cx="8156575" cy="1768475"/>
          </a:xfrm>
        </p:spPr>
        <p:txBody>
          <a:bodyPr/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kumimoji="0" lang="en-US" sz="1600" dirty="0" smtClean="0"/>
              <a:t>It might be just as easy to get started at the </a:t>
            </a:r>
            <a:r>
              <a:rPr kumimoji="0" lang="en-US" sz="1600" dirty="0" err="1" smtClean="0"/>
              <a:t>IaaS</a:t>
            </a:r>
            <a:r>
              <a:rPr kumimoji="0" lang="en-US" sz="1600" dirty="0" smtClean="0"/>
              <a:t> layer if you use a prebuild image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kumimoji="0" lang="en-US" sz="1600" dirty="0" smtClean="0"/>
              <a:t>Over time though the maintenance of this image increases the cost</a:t>
            </a:r>
          </a:p>
          <a:p>
            <a:pPr lvl="1"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kumimoji="0" lang="en-US" dirty="0" smtClean="0"/>
              <a:t>OS updates, security updates, new versions of libraries, DNS and networking changes, configuration and maintenance of other services like DBs etc.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kumimoji="0" lang="en-US" sz="1600" dirty="0" smtClean="0"/>
              <a:t>At the </a:t>
            </a:r>
            <a:r>
              <a:rPr kumimoji="0" lang="en-US" sz="1600" dirty="0" err="1" smtClean="0"/>
              <a:t>PaaS</a:t>
            </a:r>
            <a:r>
              <a:rPr kumimoji="0" lang="en-US" sz="1600" dirty="0" smtClean="0"/>
              <a:t> layer all of this cost disappears!  The platform takes care of it for you!</a:t>
            </a:r>
            <a:endParaRPr kumimoji="0" lang="en-US" sz="1600" dirty="0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20663" y="3423186"/>
            <a:ext cx="85725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altLang="zh-CN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</a:rPr>
              <a:t>1.3</a:t>
            </a:r>
            <a:r>
              <a:rPr lang="zh-CN" altLang="en-US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</a:rPr>
              <a:t>.</a:t>
            </a:r>
            <a:r>
              <a:rPr lang="en-US" altLang="zh-CN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</a:rPr>
              <a:t>1 Benefits of using </a:t>
            </a:r>
            <a:r>
              <a:rPr lang="en-US" altLang="zh-CN" sz="2400" b="1" dirty="0" err="1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</a:rPr>
              <a:t>Bluemix</a:t>
            </a:r>
            <a:r>
              <a:rPr lang="en-US" altLang="zh-CN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</a:rPr>
              <a:t>:</a:t>
            </a:r>
            <a:endParaRPr lang="zh-CN" altLang="en-US" sz="2400" b="1" dirty="0">
              <a:solidFill>
                <a:srgbClr val="003E6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MS PGothic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25438" y="4133850"/>
            <a:ext cx="8467725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600">
                <a:solidFill>
                  <a:srgbClr val="000000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515938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804863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430338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719263" indent="-79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1764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dirty="0" smtClean="0">
                <a:solidFill>
                  <a:schemeClr val="tx1"/>
                </a:solidFill>
              </a:rPr>
              <a:t>Save time by just worrying about the code and not the infrastructure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dirty="0" smtClean="0">
                <a:solidFill>
                  <a:schemeClr val="tx1"/>
                </a:solidFill>
              </a:rPr>
              <a:t>Quickly get your app in the hands of your users – deploying your app is a matter of running a single command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dirty="0" smtClean="0">
                <a:solidFill>
                  <a:schemeClr val="tx1"/>
                </a:solidFill>
              </a:rPr>
              <a:t>Easily add functionality to your application using IBM and partner provided services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n"/>
              <a:defRPr/>
            </a:pPr>
            <a:r>
              <a:rPr lang="en-US" dirty="0" smtClean="0">
                <a:solidFill>
                  <a:schemeClr val="tx1"/>
                </a:solidFill>
              </a:rPr>
              <a:t>Use the languages, runtimes, and frameworks that you are most familiar with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347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4"/>
          <p:cNvSpPr>
            <a:spLocks/>
          </p:cNvSpPr>
          <p:nvPr/>
        </p:nvSpPr>
        <p:spPr bwMode="auto">
          <a:xfrm>
            <a:off x="219075" y="2589765"/>
            <a:ext cx="2846388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spcBef>
                <a:spcPct val="20000"/>
              </a:spcBef>
              <a:buClr>
                <a:srgbClr val="0070C0"/>
              </a:buClr>
              <a:buFont typeface="Wingdings" charset="0"/>
              <a:buChar char="§"/>
            </a:pPr>
            <a:r>
              <a:rPr lang="en-US" altLang="zh-CN" sz="1600" dirty="0">
                <a:latin typeface="Calibri" charset="0"/>
              </a:rPr>
              <a:t>IBM initiative to develop an open Cloud Operating Environment 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0070C0"/>
              </a:buClr>
              <a:buFont typeface="Wingdings" charset="0"/>
              <a:buChar char="§"/>
            </a:pPr>
            <a:endParaRPr lang="en-US" altLang="zh-CN" sz="1600" dirty="0">
              <a:latin typeface="Calibri" charset="0"/>
            </a:endParaRPr>
          </a:p>
          <a:p>
            <a:pPr marL="171450" indent="-171450" eaLnBrk="1" hangingPunct="1">
              <a:spcBef>
                <a:spcPct val="20000"/>
              </a:spcBef>
              <a:buClr>
                <a:srgbClr val="0070C0"/>
              </a:buClr>
              <a:buFont typeface="Wingdings" charset="0"/>
              <a:buChar char="§"/>
            </a:pPr>
            <a:r>
              <a:rPr lang="en-US" altLang="zh-CN" sz="1600" dirty="0">
                <a:latin typeface="Calibri" charset="0"/>
              </a:rPr>
              <a:t>Runs on </a:t>
            </a:r>
            <a:r>
              <a:rPr lang="en-US" altLang="zh-CN" sz="1600" b="1" dirty="0" err="1">
                <a:latin typeface="Calibri" charset="0"/>
              </a:rPr>
              <a:t>SoftLayer</a:t>
            </a:r>
            <a:endParaRPr lang="en-US" altLang="zh-CN" sz="1600" b="1" dirty="0">
              <a:latin typeface="Calibri" charset="0"/>
            </a:endParaRPr>
          </a:p>
          <a:p>
            <a:pPr marL="171450" indent="-171450" eaLnBrk="1" hangingPunct="1">
              <a:spcBef>
                <a:spcPct val="20000"/>
              </a:spcBef>
              <a:buClr>
                <a:srgbClr val="0070C0"/>
              </a:buClr>
              <a:buFont typeface="Wingdings" charset="0"/>
              <a:buChar char="§"/>
            </a:pPr>
            <a:endParaRPr lang="en-US" altLang="zh-CN" sz="1600" dirty="0">
              <a:latin typeface="Calibri" charset="0"/>
            </a:endParaRPr>
          </a:p>
          <a:p>
            <a:pPr marL="171450" indent="-171450" eaLnBrk="1" hangingPunct="1">
              <a:spcBef>
                <a:spcPct val="20000"/>
              </a:spcBef>
              <a:buClr>
                <a:srgbClr val="0070C0"/>
              </a:buClr>
              <a:buFont typeface="Wingdings" charset="0"/>
              <a:buChar char="§"/>
            </a:pPr>
            <a:r>
              <a:rPr lang="en-US" altLang="zh-CN" sz="1600" dirty="0">
                <a:latin typeface="Calibri" charset="0"/>
              </a:rPr>
              <a:t>Integrated </a:t>
            </a:r>
            <a:r>
              <a:rPr lang="en-US" altLang="zh-CN" sz="1600" dirty="0" err="1">
                <a:latin typeface="Calibri" charset="0"/>
              </a:rPr>
              <a:t>DevOps</a:t>
            </a:r>
            <a:r>
              <a:rPr lang="en-US" altLang="zh-CN" sz="1600" dirty="0">
                <a:latin typeface="Calibri" charset="0"/>
              </a:rPr>
              <a:t> with both Browser and Eclipse-based tools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0070C0"/>
              </a:buClr>
              <a:buFont typeface="Wingdings" charset="0"/>
              <a:buChar char="§"/>
            </a:pPr>
            <a:endParaRPr lang="zh-CN" altLang="en-US" sz="1600" dirty="0">
              <a:latin typeface="Calibri" charset="0"/>
            </a:endParaRPr>
          </a:p>
        </p:txBody>
      </p:sp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2181225" y="2210353"/>
            <a:ext cx="6691313" cy="4032250"/>
            <a:chOff x="2181225" y="1833520"/>
            <a:chExt cx="6437313" cy="3668983"/>
          </a:xfrm>
        </p:grpSpPr>
        <p:sp>
          <p:nvSpPr>
            <p:cNvPr id="11" name="Rounded Rectangle 10"/>
            <p:cNvSpPr/>
            <p:nvPr/>
          </p:nvSpPr>
          <p:spPr>
            <a:xfrm>
              <a:off x="2217879" y="4988268"/>
              <a:ext cx="6338042" cy="514235"/>
            </a:xfrm>
            <a:prstGeom prst="roundRect">
              <a:avLst>
                <a:gd name="adj" fmla="val 50000"/>
              </a:avLst>
            </a:prstGeom>
            <a:noFill/>
            <a:ln w="19050" cap="flat" cmpd="sng" algn="ctr">
              <a:solidFill>
                <a:srgbClr val="055C9B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457200"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509642" y="1833520"/>
              <a:ext cx="5033094" cy="3052331"/>
            </a:xfrm>
            <a:prstGeom prst="roundRect">
              <a:avLst>
                <a:gd name="adj" fmla="val 10232"/>
              </a:avLst>
            </a:prstGeom>
            <a:gradFill flip="none" rotWithShape="1">
              <a:gsLst>
                <a:gs pos="0">
                  <a:srgbClr val="83D1F5"/>
                </a:gs>
                <a:gs pos="50000">
                  <a:sysClr val="window" lastClr="FFFFFF"/>
                </a:gs>
                <a:gs pos="100000">
                  <a:srgbClr val="00B0DA">
                    <a:shade val="100000"/>
                    <a:satMod val="115000"/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defTabSz="4572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MS PGothic" charset="0"/>
                </a:defRPr>
              </a:lvl1pPr>
              <a:lvl2pPr marL="742950" indent="-28575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Arial" charset="0"/>
                <a:buNone/>
              </a:pPr>
              <a:endParaRPr kumimoji="0" lang="en-US" sz="18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17879" y="4329584"/>
              <a:ext cx="6338042" cy="511346"/>
            </a:xfrm>
            <a:prstGeom prst="roundRect">
              <a:avLst>
                <a:gd name="adj" fmla="val 50000"/>
              </a:avLst>
            </a:prstGeom>
            <a:noFill/>
            <a:ln w="19050" cap="flat" cmpd="sng" algn="ctr">
              <a:solidFill>
                <a:srgbClr val="003F69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457200" eaLnBrk="1" hangingPunct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181225" y="5053269"/>
              <a:ext cx="1368406" cy="34667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>
              <a:lvl1pPr defTabSz="4572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600" b="1" smtClean="0">
                  <a:solidFill>
                    <a:srgbClr val="00649D"/>
                  </a:solidFill>
                  <a:latin typeface="Calibri" charset="0"/>
                  <a:cs typeface="Calibri" charset="0"/>
                </a:rPr>
                <a:t>Services</a:t>
              </a:r>
              <a:endParaRPr lang="en-US" altLang="zh-CN" sz="1600" b="1" smtClean="0">
                <a:solidFill>
                  <a:srgbClr val="00649D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  <a:cs typeface="Calibri" charset="0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5317845" y="3768682"/>
              <a:ext cx="1388300" cy="514662"/>
            </a:xfrm>
            <a:custGeom>
              <a:avLst/>
              <a:gdLst>
                <a:gd name="T0" fmla="*/ 4414 w 4887"/>
                <a:gd name="T1" fmla="*/ 1891 h 1891"/>
                <a:gd name="T2" fmla="*/ 4887 w 4887"/>
                <a:gd name="T3" fmla="*/ 1418 h 1891"/>
                <a:gd name="T4" fmla="*/ 4414 w 4887"/>
                <a:gd name="T5" fmla="*/ 946 h 1891"/>
                <a:gd name="T6" fmla="*/ 4333 w 4887"/>
                <a:gd name="T7" fmla="*/ 953 h 1891"/>
                <a:gd name="T8" fmla="*/ 4335 w 4887"/>
                <a:gd name="T9" fmla="*/ 919 h 1891"/>
                <a:gd name="T10" fmla="*/ 3862 w 4887"/>
                <a:gd name="T11" fmla="*/ 446 h 1891"/>
                <a:gd name="T12" fmla="*/ 3489 w 4887"/>
                <a:gd name="T13" fmla="*/ 629 h 1891"/>
                <a:gd name="T14" fmla="*/ 2844 w 4887"/>
                <a:gd name="T15" fmla="*/ 289 h 1891"/>
                <a:gd name="T16" fmla="*/ 2761 w 4887"/>
                <a:gd name="T17" fmla="*/ 293 h 1891"/>
                <a:gd name="T18" fmla="*/ 2213 w 4887"/>
                <a:gd name="T19" fmla="*/ 0 h 1891"/>
                <a:gd name="T20" fmla="*/ 1631 w 4887"/>
                <a:gd name="T21" fmla="*/ 353 h 1891"/>
                <a:gd name="T22" fmla="*/ 1268 w 4887"/>
                <a:gd name="T23" fmla="*/ 249 h 1891"/>
                <a:gd name="T24" fmla="*/ 571 w 4887"/>
                <a:gd name="T25" fmla="*/ 946 h 1891"/>
                <a:gd name="T26" fmla="*/ 572 w 4887"/>
                <a:gd name="T27" fmla="*/ 956 h 1891"/>
                <a:gd name="T28" fmla="*/ 473 w 4887"/>
                <a:gd name="T29" fmla="*/ 946 h 1891"/>
                <a:gd name="T30" fmla="*/ 0 w 4887"/>
                <a:gd name="T31" fmla="*/ 1418 h 1891"/>
                <a:gd name="T32" fmla="*/ 473 w 4887"/>
                <a:gd name="T33" fmla="*/ 1891 h 1891"/>
                <a:gd name="T34" fmla="*/ 4414 w 4887"/>
                <a:gd name="T35" fmla="*/ 1891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87" h="1891">
                  <a:moveTo>
                    <a:pt x="4414" y="1891"/>
                  </a:moveTo>
                  <a:cubicBezTo>
                    <a:pt x="4675" y="1891"/>
                    <a:pt x="4887" y="1680"/>
                    <a:pt x="4887" y="1418"/>
                  </a:cubicBezTo>
                  <a:cubicBezTo>
                    <a:pt x="4887" y="1157"/>
                    <a:pt x="4675" y="946"/>
                    <a:pt x="4414" y="946"/>
                  </a:cubicBezTo>
                  <a:cubicBezTo>
                    <a:pt x="4386" y="946"/>
                    <a:pt x="4359" y="948"/>
                    <a:pt x="4333" y="953"/>
                  </a:cubicBezTo>
                  <a:cubicBezTo>
                    <a:pt x="4334" y="942"/>
                    <a:pt x="4335" y="931"/>
                    <a:pt x="4335" y="919"/>
                  </a:cubicBezTo>
                  <a:cubicBezTo>
                    <a:pt x="4335" y="658"/>
                    <a:pt x="4123" y="446"/>
                    <a:pt x="3862" y="446"/>
                  </a:cubicBezTo>
                  <a:cubicBezTo>
                    <a:pt x="3710" y="446"/>
                    <a:pt x="3576" y="518"/>
                    <a:pt x="3489" y="629"/>
                  </a:cubicBezTo>
                  <a:cubicBezTo>
                    <a:pt x="3348" y="424"/>
                    <a:pt x="3112" y="289"/>
                    <a:pt x="2844" y="289"/>
                  </a:cubicBezTo>
                  <a:cubicBezTo>
                    <a:pt x="2816" y="289"/>
                    <a:pt x="2788" y="290"/>
                    <a:pt x="2761" y="293"/>
                  </a:cubicBezTo>
                  <a:cubicBezTo>
                    <a:pt x="2643" y="116"/>
                    <a:pt x="2442" y="0"/>
                    <a:pt x="2213" y="0"/>
                  </a:cubicBezTo>
                  <a:cubicBezTo>
                    <a:pt x="1960" y="0"/>
                    <a:pt x="1741" y="143"/>
                    <a:pt x="1631" y="353"/>
                  </a:cubicBezTo>
                  <a:cubicBezTo>
                    <a:pt x="1525" y="288"/>
                    <a:pt x="1401" y="249"/>
                    <a:pt x="1268" y="249"/>
                  </a:cubicBezTo>
                  <a:cubicBezTo>
                    <a:pt x="883" y="249"/>
                    <a:pt x="571" y="561"/>
                    <a:pt x="571" y="946"/>
                  </a:cubicBezTo>
                  <a:cubicBezTo>
                    <a:pt x="571" y="949"/>
                    <a:pt x="572" y="953"/>
                    <a:pt x="572" y="956"/>
                  </a:cubicBezTo>
                  <a:cubicBezTo>
                    <a:pt x="540" y="949"/>
                    <a:pt x="507" y="946"/>
                    <a:pt x="473" y="946"/>
                  </a:cubicBezTo>
                  <a:cubicBezTo>
                    <a:pt x="212" y="946"/>
                    <a:pt x="0" y="1157"/>
                    <a:pt x="0" y="1418"/>
                  </a:cubicBezTo>
                  <a:cubicBezTo>
                    <a:pt x="0" y="1680"/>
                    <a:pt x="212" y="1891"/>
                    <a:pt x="473" y="1891"/>
                  </a:cubicBezTo>
                  <a:lnTo>
                    <a:pt x="4414" y="1891"/>
                  </a:lnTo>
                  <a:close/>
                </a:path>
              </a:pathLst>
            </a:custGeom>
            <a:gradFill rotWithShape="1">
              <a:gsLst>
                <a:gs pos="0">
                  <a:srgbClr val="00649D"/>
                </a:gs>
                <a:gs pos="80000">
                  <a:srgbClr val="00A0CC"/>
                </a:gs>
                <a:gs pos="100000">
                  <a:srgbClr val="0085B4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/>
            <a:lstStyle>
              <a:lvl1pPr defTabSz="4572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MS PGothic" charset="0"/>
                </a:defRPr>
              </a:lvl1pPr>
              <a:lvl2pPr marL="742950" indent="-28575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kumimoji="0" lang="en-US" sz="1800">
                <a:solidFill>
                  <a:srgbClr val="FFFFFF"/>
                </a:solidFill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5317845" y="1950175"/>
              <a:ext cx="1388300" cy="647149"/>
            </a:xfrm>
            <a:custGeom>
              <a:avLst/>
              <a:gdLst>
                <a:gd name="T0" fmla="*/ 4414 w 4887"/>
                <a:gd name="T1" fmla="*/ 1891 h 1891"/>
                <a:gd name="T2" fmla="*/ 4887 w 4887"/>
                <a:gd name="T3" fmla="*/ 1418 h 1891"/>
                <a:gd name="T4" fmla="*/ 4414 w 4887"/>
                <a:gd name="T5" fmla="*/ 946 h 1891"/>
                <a:gd name="T6" fmla="*/ 4333 w 4887"/>
                <a:gd name="T7" fmla="*/ 953 h 1891"/>
                <a:gd name="T8" fmla="*/ 4335 w 4887"/>
                <a:gd name="T9" fmla="*/ 919 h 1891"/>
                <a:gd name="T10" fmla="*/ 3862 w 4887"/>
                <a:gd name="T11" fmla="*/ 446 h 1891"/>
                <a:gd name="T12" fmla="*/ 3489 w 4887"/>
                <a:gd name="T13" fmla="*/ 629 h 1891"/>
                <a:gd name="T14" fmla="*/ 2844 w 4887"/>
                <a:gd name="T15" fmla="*/ 289 h 1891"/>
                <a:gd name="T16" fmla="*/ 2761 w 4887"/>
                <a:gd name="T17" fmla="*/ 293 h 1891"/>
                <a:gd name="T18" fmla="*/ 2213 w 4887"/>
                <a:gd name="T19" fmla="*/ 0 h 1891"/>
                <a:gd name="T20" fmla="*/ 1631 w 4887"/>
                <a:gd name="T21" fmla="*/ 353 h 1891"/>
                <a:gd name="T22" fmla="*/ 1268 w 4887"/>
                <a:gd name="T23" fmla="*/ 249 h 1891"/>
                <a:gd name="T24" fmla="*/ 571 w 4887"/>
                <a:gd name="T25" fmla="*/ 946 h 1891"/>
                <a:gd name="T26" fmla="*/ 572 w 4887"/>
                <a:gd name="T27" fmla="*/ 956 h 1891"/>
                <a:gd name="T28" fmla="*/ 473 w 4887"/>
                <a:gd name="T29" fmla="*/ 946 h 1891"/>
                <a:gd name="T30" fmla="*/ 0 w 4887"/>
                <a:gd name="T31" fmla="*/ 1418 h 1891"/>
                <a:gd name="T32" fmla="*/ 473 w 4887"/>
                <a:gd name="T33" fmla="*/ 1891 h 1891"/>
                <a:gd name="T34" fmla="*/ 4414 w 4887"/>
                <a:gd name="T35" fmla="*/ 1891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87" h="1891">
                  <a:moveTo>
                    <a:pt x="4414" y="1891"/>
                  </a:moveTo>
                  <a:cubicBezTo>
                    <a:pt x="4675" y="1891"/>
                    <a:pt x="4887" y="1680"/>
                    <a:pt x="4887" y="1418"/>
                  </a:cubicBezTo>
                  <a:cubicBezTo>
                    <a:pt x="4887" y="1157"/>
                    <a:pt x="4675" y="946"/>
                    <a:pt x="4414" y="946"/>
                  </a:cubicBezTo>
                  <a:cubicBezTo>
                    <a:pt x="4386" y="946"/>
                    <a:pt x="4359" y="948"/>
                    <a:pt x="4333" y="953"/>
                  </a:cubicBezTo>
                  <a:cubicBezTo>
                    <a:pt x="4334" y="942"/>
                    <a:pt x="4335" y="931"/>
                    <a:pt x="4335" y="919"/>
                  </a:cubicBezTo>
                  <a:cubicBezTo>
                    <a:pt x="4335" y="658"/>
                    <a:pt x="4123" y="446"/>
                    <a:pt x="3862" y="446"/>
                  </a:cubicBezTo>
                  <a:cubicBezTo>
                    <a:pt x="3710" y="446"/>
                    <a:pt x="3576" y="518"/>
                    <a:pt x="3489" y="629"/>
                  </a:cubicBezTo>
                  <a:cubicBezTo>
                    <a:pt x="3348" y="424"/>
                    <a:pt x="3112" y="289"/>
                    <a:pt x="2844" y="289"/>
                  </a:cubicBezTo>
                  <a:cubicBezTo>
                    <a:pt x="2816" y="289"/>
                    <a:pt x="2788" y="290"/>
                    <a:pt x="2761" y="293"/>
                  </a:cubicBezTo>
                  <a:cubicBezTo>
                    <a:pt x="2643" y="116"/>
                    <a:pt x="2442" y="0"/>
                    <a:pt x="2213" y="0"/>
                  </a:cubicBezTo>
                  <a:cubicBezTo>
                    <a:pt x="1960" y="0"/>
                    <a:pt x="1741" y="143"/>
                    <a:pt x="1631" y="353"/>
                  </a:cubicBezTo>
                  <a:cubicBezTo>
                    <a:pt x="1525" y="288"/>
                    <a:pt x="1401" y="249"/>
                    <a:pt x="1268" y="249"/>
                  </a:cubicBezTo>
                  <a:cubicBezTo>
                    <a:pt x="883" y="249"/>
                    <a:pt x="571" y="561"/>
                    <a:pt x="571" y="946"/>
                  </a:cubicBezTo>
                  <a:cubicBezTo>
                    <a:pt x="571" y="949"/>
                    <a:pt x="572" y="953"/>
                    <a:pt x="572" y="956"/>
                  </a:cubicBezTo>
                  <a:cubicBezTo>
                    <a:pt x="540" y="949"/>
                    <a:pt x="507" y="946"/>
                    <a:pt x="473" y="946"/>
                  </a:cubicBezTo>
                  <a:cubicBezTo>
                    <a:pt x="212" y="946"/>
                    <a:pt x="0" y="1157"/>
                    <a:pt x="0" y="1418"/>
                  </a:cubicBezTo>
                  <a:cubicBezTo>
                    <a:pt x="0" y="1680"/>
                    <a:pt x="212" y="1891"/>
                    <a:pt x="473" y="1891"/>
                  </a:cubicBezTo>
                  <a:lnTo>
                    <a:pt x="4414" y="1891"/>
                  </a:lnTo>
                  <a:close/>
                </a:path>
              </a:pathLst>
            </a:custGeom>
            <a:gradFill rotWithShape="1">
              <a:gsLst>
                <a:gs pos="0">
                  <a:srgbClr val="00649D"/>
                </a:gs>
                <a:gs pos="80000">
                  <a:srgbClr val="00A0CC"/>
                </a:gs>
                <a:gs pos="100000">
                  <a:srgbClr val="0085B4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/>
            <a:lstStyle>
              <a:lvl1pPr defTabSz="4572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MS PGothic" charset="0"/>
                </a:defRPr>
              </a:lvl1pPr>
              <a:lvl2pPr marL="742950" indent="-28575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kumimoji="0" lang="en-US" sz="1800">
                <a:solidFill>
                  <a:srgbClr val="FFFF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27406" y="2050192"/>
              <a:ext cx="954524" cy="576348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>
              <a:lvl1pPr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95000"/>
                </a:lnSpc>
                <a:defRPr/>
              </a:pPr>
              <a:r>
                <a:rPr lang="en-US" altLang="zh-CN" sz="1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Lifecycle </a:t>
              </a:r>
              <a:br>
                <a:rPr lang="en-US" altLang="zh-CN" sz="1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</a:br>
              <a:r>
                <a:rPr lang="en-US" altLang="zh-CN" sz="1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Management</a:t>
              </a:r>
            </a:p>
            <a:p>
              <a:pPr algn="ctr" eaLnBrk="1" hangingPunct="1">
                <a:lnSpc>
                  <a:spcPct val="95000"/>
                </a:lnSpc>
                <a:defRPr/>
              </a:pPr>
              <a:r>
                <a:rPr lang="en-US" altLang="zh-CN" sz="1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(</a:t>
              </a:r>
              <a:r>
                <a:rPr lang="en-US" altLang="zh-CN" sz="1100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JazzHub</a:t>
              </a:r>
              <a:r>
                <a:rPr lang="en-US" altLang="zh-CN" sz="1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88496" y="3878906"/>
              <a:ext cx="832345" cy="416011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>
              <a:lvl1pPr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95000"/>
                </a:lnSpc>
                <a:defRPr/>
              </a:pPr>
              <a:r>
                <a:rPr lang="en-US" altLang="zh-CN" sz="1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Application</a:t>
              </a:r>
              <a:br>
                <a:rPr lang="en-US" altLang="zh-CN" sz="1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</a:br>
              <a:r>
                <a:rPr lang="en-US" altLang="zh-CN" sz="1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Runtime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4785" y="4442254"/>
              <a:ext cx="1237064" cy="314897"/>
            </a:xfrm>
            <a:prstGeom prst="rect">
              <a:avLst/>
            </a:prstGeom>
            <a:noFill/>
          </p:spPr>
          <p:txBody>
            <a:bodyPr wrap="none" tIns="0" bIns="0" anchor="ctr">
              <a:spAutoFit/>
            </a:bodyPr>
            <a:lstStyle/>
            <a:p>
              <a:pPr algn="ctr" defTabSz="457200" eaLnBrk="1" fontAlgn="auto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>
                  <a:solidFill>
                    <a:srgbClr val="003F69"/>
                  </a:solidFill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Runtimes &amp;</a:t>
              </a:r>
              <a:br>
                <a:rPr lang="en-US" sz="1600" b="1" kern="0" dirty="0">
                  <a:solidFill>
                    <a:srgbClr val="003F69"/>
                  </a:solidFill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</a:br>
              <a:r>
                <a:rPr lang="en-US" sz="1600" b="1" kern="0" dirty="0">
                  <a:solidFill>
                    <a:srgbClr val="003F69"/>
                  </a:solidFill>
                  <a:latin typeface="Calibri" pitchFamily="34" charset="0"/>
                  <a:ea typeface="ＭＳ Ｐゴシック" pitchFamily="34" charset="-128"/>
                  <a:cs typeface="Calibri" pitchFamily="34" charset="0"/>
                </a:rPr>
                <a:t>Frameworks 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516875" y="5092959"/>
              <a:ext cx="749582" cy="317642"/>
            </a:xfrm>
            <a:prstGeom prst="roundRect">
              <a:avLst/>
            </a:prstGeom>
            <a:solidFill>
              <a:srgbClr val="00649D"/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Middleware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335713" y="5092959"/>
              <a:ext cx="749582" cy="317642"/>
            </a:xfrm>
            <a:prstGeom prst="roundRect">
              <a:avLst/>
            </a:prstGeom>
            <a:solidFill>
              <a:srgbClr val="00649D"/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Application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987852" y="5092959"/>
              <a:ext cx="749582" cy="317642"/>
            </a:xfrm>
            <a:prstGeom prst="roundRect">
              <a:avLst/>
            </a:prstGeom>
            <a:solidFill>
              <a:srgbClr val="00649D"/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Operational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813921" y="5092959"/>
              <a:ext cx="749582" cy="317642"/>
            </a:xfrm>
            <a:prstGeom prst="roundRect">
              <a:avLst/>
            </a:prstGeom>
            <a:solidFill>
              <a:srgbClr val="00649D"/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Mobile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639992" y="5092959"/>
              <a:ext cx="749582" cy="317642"/>
            </a:xfrm>
            <a:prstGeom prst="roundRect">
              <a:avLst/>
            </a:prstGeom>
            <a:solidFill>
              <a:srgbClr val="00649D"/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External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161783" y="5092959"/>
              <a:ext cx="749582" cy="317642"/>
            </a:xfrm>
            <a:prstGeom prst="roundRect">
              <a:avLst/>
            </a:prstGeom>
            <a:solidFill>
              <a:srgbClr val="00649D"/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Data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036000" y="4472361"/>
              <a:ext cx="749582" cy="317642"/>
            </a:xfrm>
            <a:prstGeom prst="roundRect">
              <a:avLst/>
            </a:prstGeom>
            <a:solidFill>
              <a:srgbClr val="003F69"/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node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862070" y="4472361"/>
              <a:ext cx="749582" cy="317642"/>
            </a:xfrm>
            <a:prstGeom prst="roundRect">
              <a:avLst/>
            </a:prstGeom>
            <a:solidFill>
              <a:srgbClr val="003F69"/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java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514210" y="4472361"/>
              <a:ext cx="749582" cy="317642"/>
            </a:xfrm>
            <a:prstGeom prst="roundRect">
              <a:avLst/>
            </a:prstGeom>
            <a:solidFill>
              <a:srgbClr val="003F69"/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ruby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7340279" y="4472361"/>
              <a:ext cx="749582" cy="317642"/>
            </a:xfrm>
            <a:prstGeom prst="roundRect">
              <a:avLst/>
            </a:prstGeom>
            <a:solidFill>
              <a:srgbClr val="003F69"/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 dirty="0" err="1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Worklight</a:t>
              </a:r>
              <a:endParaRPr lang="en-US" sz="1050" kern="0" dirty="0">
                <a:solidFill>
                  <a:prstClr val="white"/>
                </a:solidFill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688141" y="4472361"/>
              <a:ext cx="749582" cy="317642"/>
            </a:xfrm>
            <a:prstGeom prst="roundRect">
              <a:avLst/>
            </a:prstGeom>
            <a:solidFill>
              <a:srgbClr val="003F69"/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 dirty="0" err="1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WebSphere</a:t>
              </a:r>
              <a: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/>
              </a:r>
              <a:b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</a:br>
              <a:r>
                <a:rPr lang="en-US" sz="1050" kern="0" dirty="0">
                  <a:solidFill>
                    <a:prstClr val="white"/>
                  </a:solidFill>
                  <a:latin typeface="Calibri" pitchFamily="34" charset="0"/>
                  <a:ea typeface="+mn-ea"/>
                  <a:cs typeface="Calibri" pitchFamily="34" charset="0"/>
                </a:rPr>
                <a:t>Liberty</a:t>
              </a:r>
            </a:p>
          </p:txBody>
        </p:sp>
        <p:sp>
          <p:nvSpPr>
            <p:cNvPr id="31" name="Rounded Rectangle 30"/>
            <p:cNvSpPr>
              <a:spLocks noChangeArrowheads="1"/>
            </p:cNvSpPr>
            <p:nvPr/>
          </p:nvSpPr>
          <p:spPr bwMode="auto">
            <a:xfrm>
              <a:off x="4161656" y="3003962"/>
              <a:ext cx="998962" cy="5282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49D">
                    <a:shade val="51000"/>
                    <a:satMod val="130000"/>
                  </a:srgbClr>
                </a:gs>
                <a:gs pos="80000">
                  <a:srgbClr val="00649D">
                    <a:shade val="93000"/>
                    <a:satMod val="130000"/>
                  </a:srgbClr>
                </a:gs>
                <a:gs pos="100000">
                  <a:srgbClr val="00649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95000"/>
                </a:lnSpc>
                <a:defRPr/>
              </a:pPr>
              <a:r>
                <a:rPr lang="en-US" altLang="zh-CN" sz="12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Web IDE</a:t>
              </a:r>
            </a:p>
            <a:p>
              <a:pPr algn="ctr" eaLnBrk="1" hangingPunct="1">
                <a:lnSpc>
                  <a:spcPct val="95000"/>
                </a:lnSpc>
                <a:defRPr/>
              </a:pPr>
              <a:r>
                <a:rPr lang="en-US" altLang="zh-CN" sz="1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(Eclipse Orion)</a:t>
              </a:r>
              <a:endParaRPr lang="en-US" altLang="zh-CN" sz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  <a:cs typeface="Calibri" charset="0"/>
              </a:endParaRPr>
            </a:p>
          </p:txBody>
        </p:sp>
        <p:sp>
          <p:nvSpPr>
            <p:cNvPr id="32" name="Rounded Rectangle 31"/>
            <p:cNvSpPr>
              <a:spLocks noChangeArrowheads="1"/>
            </p:cNvSpPr>
            <p:nvPr/>
          </p:nvSpPr>
          <p:spPr bwMode="auto">
            <a:xfrm>
              <a:off x="6976513" y="3003962"/>
              <a:ext cx="938286" cy="5282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49D">
                    <a:shade val="51000"/>
                    <a:satMod val="130000"/>
                  </a:srgbClr>
                </a:gs>
                <a:gs pos="80000">
                  <a:srgbClr val="00649D">
                    <a:shade val="93000"/>
                    <a:satMod val="130000"/>
                  </a:srgbClr>
                </a:gs>
                <a:gs pos="100000">
                  <a:srgbClr val="00649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95000"/>
                </a:lnSpc>
                <a:defRPr/>
              </a:pPr>
              <a:r>
                <a:rPr lang="en-US" altLang="zh-CN" sz="120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Eclipse IDE</a:t>
              </a:r>
            </a:p>
          </p:txBody>
        </p:sp>
        <p:sp>
          <p:nvSpPr>
            <p:cNvPr id="33" name="Rounded Rectangle 32"/>
            <p:cNvSpPr>
              <a:spLocks noChangeArrowheads="1"/>
            </p:cNvSpPr>
            <p:nvPr/>
          </p:nvSpPr>
          <p:spPr bwMode="auto">
            <a:xfrm>
              <a:off x="5571402" y="3041248"/>
              <a:ext cx="888338" cy="47039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49D">
                    <a:shade val="51000"/>
                    <a:satMod val="130000"/>
                  </a:srgbClr>
                </a:gs>
                <a:gs pos="80000">
                  <a:srgbClr val="00649D">
                    <a:shade val="93000"/>
                    <a:satMod val="130000"/>
                  </a:srgbClr>
                </a:gs>
                <a:gs pos="100000">
                  <a:srgbClr val="00649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>
              <a:lvl1pPr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95000"/>
                </a:lnSpc>
                <a:defRPr/>
              </a:pPr>
              <a:r>
                <a:rPr lang="en-US" altLang="zh-CN" sz="1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Application</a:t>
              </a:r>
              <a:br>
                <a:rPr lang="en-US" altLang="zh-CN" sz="1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</a:br>
              <a:r>
                <a:rPr lang="en-US" altLang="zh-CN" sz="1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Composition</a:t>
              </a:r>
            </a:p>
            <a:p>
              <a:pPr algn="ctr" eaLnBrk="1" hangingPunct="1">
                <a:lnSpc>
                  <a:spcPct val="95000"/>
                </a:lnSpc>
                <a:defRPr/>
              </a:pPr>
              <a:r>
                <a:rPr lang="en-US" altLang="zh-CN" sz="1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cs typeface="Calibri" charset="0"/>
                </a:rPr>
                <a:t>Environment</a:t>
              </a:r>
            </a:p>
          </p:txBody>
        </p:sp>
        <p:sp>
          <p:nvSpPr>
            <p:cNvPr id="34" name="TextBox 32"/>
            <p:cNvSpPr txBox="1">
              <a:spLocks noChangeArrowheads="1"/>
            </p:cNvSpPr>
            <p:nvPr/>
          </p:nvSpPr>
          <p:spPr bwMode="auto">
            <a:xfrm>
              <a:off x="5139487" y="2775322"/>
              <a:ext cx="1686072" cy="25567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1" fontAlgn="auto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Create </a:t>
              </a:r>
              <a:r>
                <a:rPr lang="en-US" sz="1100" kern="0" dirty="0" smtClean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&amp; Manage Services</a:t>
              </a:r>
              <a:endParaRPr lang="en-US" sz="1100" kern="0" dirty="0">
                <a:solidFill>
                  <a:srgbClr val="003F69"/>
                </a:solidFill>
                <a:latin typeface="Calibri" pitchFamily="34" charset="0"/>
                <a:ea typeface="MS PGothic" charset="0"/>
                <a:cs typeface="Calibri" pitchFamily="34" charset="0"/>
              </a:endParaRPr>
            </a:p>
          </p:txBody>
        </p:sp>
        <p:grpSp>
          <p:nvGrpSpPr>
            <p:cNvPr id="3" name="Group 187"/>
            <p:cNvGrpSpPr/>
            <p:nvPr/>
          </p:nvGrpSpPr>
          <p:grpSpPr>
            <a:xfrm>
              <a:off x="6737550" y="2219704"/>
              <a:ext cx="971954" cy="674090"/>
              <a:chOff x="6496051" y="77788"/>
              <a:chExt cx="2481263" cy="1719263"/>
            </a:xfrm>
            <a:solidFill>
              <a:srgbClr val="003F69">
                <a:lumMod val="60000"/>
                <a:lumOff val="40000"/>
              </a:srgbClr>
            </a:solidFill>
          </p:grpSpPr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6794501" y="182563"/>
                <a:ext cx="2182813" cy="1614488"/>
              </a:xfrm>
              <a:custGeom>
                <a:avLst/>
                <a:gdLst>
                  <a:gd name="T0" fmla="*/ 815 w 944"/>
                  <a:gd name="T1" fmla="*/ 672 h 698"/>
                  <a:gd name="T2" fmla="*/ 816 w 944"/>
                  <a:gd name="T3" fmla="*/ 668 h 698"/>
                  <a:gd name="T4" fmla="*/ 817 w 944"/>
                  <a:gd name="T5" fmla="*/ 664 h 698"/>
                  <a:gd name="T6" fmla="*/ 818 w 944"/>
                  <a:gd name="T7" fmla="*/ 659 h 698"/>
                  <a:gd name="T8" fmla="*/ 819 w 944"/>
                  <a:gd name="T9" fmla="*/ 655 h 698"/>
                  <a:gd name="T10" fmla="*/ 820 w 944"/>
                  <a:gd name="T11" fmla="*/ 650 h 698"/>
                  <a:gd name="T12" fmla="*/ 821 w 944"/>
                  <a:gd name="T13" fmla="*/ 631 h 698"/>
                  <a:gd name="T14" fmla="*/ 809 w 944"/>
                  <a:gd name="T15" fmla="*/ 500 h 698"/>
                  <a:gd name="T16" fmla="*/ 784 w 944"/>
                  <a:gd name="T17" fmla="*/ 413 h 698"/>
                  <a:gd name="T18" fmla="*/ 743 w 944"/>
                  <a:gd name="T19" fmla="*/ 321 h 698"/>
                  <a:gd name="T20" fmla="*/ 682 w 944"/>
                  <a:gd name="T21" fmla="*/ 232 h 698"/>
                  <a:gd name="T22" fmla="*/ 601 w 944"/>
                  <a:gd name="T23" fmla="*/ 155 h 698"/>
                  <a:gd name="T24" fmla="*/ 578 w 944"/>
                  <a:gd name="T25" fmla="*/ 138 h 698"/>
                  <a:gd name="T26" fmla="*/ 554 w 944"/>
                  <a:gd name="T27" fmla="*/ 123 h 698"/>
                  <a:gd name="T28" fmla="*/ 530 w 944"/>
                  <a:gd name="T29" fmla="*/ 109 h 698"/>
                  <a:gd name="T30" fmla="*/ 517 w 944"/>
                  <a:gd name="T31" fmla="*/ 102 h 698"/>
                  <a:gd name="T32" fmla="*/ 504 w 944"/>
                  <a:gd name="T33" fmla="*/ 96 h 698"/>
                  <a:gd name="T34" fmla="*/ 479 w 944"/>
                  <a:gd name="T35" fmla="*/ 84 h 698"/>
                  <a:gd name="T36" fmla="*/ 453 w 944"/>
                  <a:gd name="T37" fmla="*/ 75 h 698"/>
                  <a:gd name="T38" fmla="*/ 400 w 944"/>
                  <a:gd name="T39" fmla="*/ 58 h 698"/>
                  <a:gd name="T40" fmla="*/ 347 w 944"/>
                  <a:gd name="T41" fmla="*/ 46 h 698"/>
                  <a:gd name="T42" fmla="*/ 296 w 944"/>
                  <a:gd name="T43" fmla="*/ 39 h 698"/>
                  <a:gd name="T44" fmla="*/ 271 w 944"/>
                  <a:gd name="T45" fmla="*/ 36 h 698"/>
                  <a:gd name="T46" fmla="*/ 247 w 944"/>
                  <a:gd name="T47" fmla="*/ 35 h 698"/>
                  <a:gd name="T48" fmla="*/ 201 w 944"/>
                  <a:gd name="T49" fmla="*/ 33 h 698"/>
                  <a:gd name="T50" fmla="*/ 120 w 944"/>
                  <a:gd name="T51" fmla="*/ 35 h 698"/>
                  <a:gd name="T52" fmla="*/ 57 w 944"/>
                  <a:gd name="T53" fmla="*/ 41 h 698"/>
                  <a:gd name="T54" fmla="*/ 2 w 944"/>
                  <a:gd name="T55" fmla="*/ 48 h 698"/>
                  <a:gd name="T56" fmla="*/ 0 w 944"/>
                  <a:gd name="T57" fmla="*/ 36 h 698"/>
                  <a:gd name="T58" fmla="*/ 54 w 944"/>
                  <a:gd name="T59" fmla="*/ 24 h 698"/>
                  <a:gd name="T60" fmla="*/ 117 w 944"/>
                  <a:gd name="T61" fmla="*/ 13 h 698"/>
                  <a:gd name="T62" fmla="*/ 200 w 944"/>
                  <a:gd name="T63" fmla="*/ 3 h 698"/>
                  <a:gd name="T64" fmla="*/ 248 w 944"/>
                  <a:gd name="T65" fmla="*/ 0 h 698"/>
                  <a:gd name="T66" fmla="*/ 273 w 944"/>
                  <a:gd name="T67" fmla="*/ 0 h 698"/>
                  <a:gd name="T68" fmla="*/ 299 w 944"/>
                  <a:gd name="T69" fmla="*/ 0 h 698"/>
                  <a:gd name="T70" fmla="*/ 353 w 944"/>
                  <a:gd name="T71" fmla="*/ 4 h 698"/>
                  <a:gd name="T72" fmla="*/ 410 w 944"/>
                  <a:gd name="T73" fmla="*/ 11 h 698"/>
                  <a:gd name="T74" fmla="*/ 468 w 944"/>
                  <a:gd name="T75" fmla="*/ 24 h 698"/>
                  <a:gd name="T76" fmla="*/ 498 w 944"/>
                  <a:gd name="T77" fmla="*/ 32 h 698"/>
                  <a:gd name="T78" fmla="*/ 527 w 944"/>
                  <a:gd name="T79" fmla="*/ 42 h 698"/>
                  <a:gd name="T80" fmla="*/ 542 w 944"/>
                  <a:gd name="T81" fmla="*/ 47 h 698"/>
                  <a:gd name="T82" fmla="*/ 556 w 944"/>
                  <a:gd name="T83" fmla="*/ 53 h 698"/>
                  <a:gd name="T84" fmla="*/ 585 w 944"/>
                  <a:gd name="T85" fmla="*/ 66 h 698"/>
                  <a:gd name="T86" fmla="*/ 613 w 944"/>
                  <a:gd name="T87" fmla="*/ 81 h 698"/>
                  <a:gd name="T88" fmla="*/ 641 w 944"/>
                  <a:gd name="T89" fmla="*/ 98 h 698"/>
                  <a:gd name="T90" fmla="*/ 741 w 944"/>
                  <a:gd name="T91" fmla="*/ 177 h 698"/>
                  <a:gd name="T92" fmla="*/ 820 w 944"/>
                  <a:gd name="T93" fmla="*/ 273 h 698"/>
                  <a:gd name="T94" fmla="*/ 877 w 944"/>
                  <a:gd name="T95" fmla="*/ 375 h 698"/>
                  <a:gd name="T96" fmla="*/ 914 w 944"/>
                  <a:gd name="T97" fmla="*/ 472 h 698"/>
                  <a:gd name="T98" fmla="*/ 943 w 944"/>
                  <a:gd name="T99" fmla="*/ 629 h 698"/>
                  <a:gd name="T100" fmla="*/ 944 w 944"/>
                  <a:gd name="T101" fmla="*/ 657 h 698"/>
                  <a:gd name="T102" fmla="*/ 943 w 944"/>
                  <a:gd name="T103" fmla="*/ 670 h 698"/>
                  <a:gd name="T104" fmla="*/ 942 w 944"/>
                  <a:gd name="T105" fmla="*/ 682 h 698"/>
                  <a:gd name="T106" fmla="*/ 940 w 944"/>
                  <a:gd name="T107" fmla="*/ 698 h 698"/>
                  <a:gd name="T108" fmla="*/ 815 w 944"/>
                  <a:gd name="T109" fmla="*/ 672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4" h="698">
                    <a:moveTo>
                      <a:pt x="815" y="672"/>
                    </a:moveTo>
                    <a:cubicBezTo>
                      <a:pt x="815" y="672"/>
                      <a:pt x="816" y="671"/>
                      <a:pt x="816" y="668"/>
                    </a:cubicBezTo>
                    <a:cubicBezTo>
                      <a:pt x="817" y="667"/>
                      <a:pt x="817" y="666"/>
                      <a:pt x="817" y="664"/>
                    </a:cubicBezTo>
                    <a:cubicBezTo>
                      <a:pt x="818" y="663"/>
                      <a:pt x="819" y="660"/>
                      <a:pt x="818" y="659"/>
                    </a:cubicBezTo>
                    <a:cubicBezTo>
                      <a:pt x="819" y="658"/>
                      <a:pt x="819" y="657"/>
                      <a:pt x="819" y="655"/>
                    </a:cubicBezTo>
                    <a:cubicBezTo>
                      <a:pt x="819" y="654"/>
                      <a:pt x="820" y="653"/>
                      <a:pt x="820" y="650"/>
                    </a:cubicBezTo>
                    <a:cubicBezTo>
                      <a:pt x="820" y="644"/>
                      <a:pt x="821" y="638"/>
                      <a:pt x="821" y="631"/>
                    </a:cubicBezTo>
                    <a:cubicBezTo>
                      <a:pt x="823" y="601"/>
                      <a:pt x="820" y="554"/>
                      <a:pt x="809" y="500"/>
                    </a:cubicBezTo>
                    <a:cubicBezTo>
                      <a:pt x="803" y="473"/>
                      <a:pt x="795" y="443"/>
                      <a:pt x="784" y="413"/>
                    </a:cubicBezTo>
                    <a:cubicBezTo>
                      <a:pt x="773" y="383"/>
                      <a:pt x="760" y="351"/>
                      <a:pt x="743" y="321"/>
                    </a:cubicBezTo>
                    <a:cubicBezTo>
                      <a:pt x="725" y="291"/>
                      <a:pt x="706" y="260"/>
                      <a:pt x="682" y="232"/>
                    </a:cubicBezTo>
                    <a:cubicBezTo>
                      <a:pt x="658" y="204"/>
                      <a:pt x="631" y="177"/>
                      <a:pt x="601" y="155"/>
                    </a:cubicBezTo>
                    <a:cubicBezTo>
                      <a:pt x="594" y="149"/>
                      <a:pt x="586" y="143"/>
                      <a:pt x="578" y="138"/>
                    </a:cubicBezTo>
                    <a:cubicBezTo>
                      <a:pt x="570" y="133"/>
                      <a:pt x="562" y="128"/>
                      <a:pt x="554" y="123"/>
                    </a:cubicBezTo>
                    <a:cubicBezTo>
                      <a:pt x="530" y="109"/>
                      <a:pt x="530" y="109"/>
                      <a:pt x="530" y="109"/>
                    </a:cubicBezTo>
                    <a:cubicBezTo>
                      <a:pt x="517" y="102"/>
                      <a:pt x="517" y="102"/>
                      <a:pt x="517" y="102"/>
                    </a:cubicBezTo>
                    <a:cubicBezTo>
                      <a:pt x="504" y="96"/>
                      <a:pt x="504" y="96"/>
                      <a:pt x="504" y="96"/>
                    </a:cubicBezTo>
                    <a:cubicBezTo>
                      <a:pt x="496" y="92"/>
                      <a:pt x="487" y="88"/>
                      <a:pt x="479" y="84"/>
                    </a:cubicBezTo>
                    <a:cubicBezTo>
                      <a:pt x="470" y="81"/>
                      <a:pt x="461" y="78"/>
                      <a:pt x="453" y="75"/>
                    </a:cubicBezTo>
                    <a:cubicBezTo>
                      <a:pt x="435" y="68"/>
                      <a:pt x="417" y="63"/>
                      <a:pt x="400" y="58"/>
                    </a:cubicBezTo>
                    <a:cubicBezTo>
                      <a:pt x="382" y="53"/>
                      <a:pt x="365" y="50"/>
                      <a:pt x="347" y="46"/>
                    </a:cubicBezTo>
                    <a:cubicBezTo>
                      <a:pt x="330" y="42"/>
                      <a:pt x="313" y="41"/>
                      <a:pt x="296" y="39"/>
                    </a:cubicBezTo>
                    <a:cubicBezTo>
                      <a:pt x="288" y="38"/>
                      <a:pt x="280" y="37"/>
                      <a:pt x="271" y="36"/>
                    </a:cubicBezTo>
                    <a:cubicBezTo>
                      <a:pt x="263" y="35"/>
                      <a:pt x="255" y="35"/>
                      <a:pt x="247" y="35"/>
                    </a:cubicBezTo>
                    <a:cubicBezTo>
                      <a:pt x="231" y="34"/>
                      <a:pt x="216" y="32"/>
                      <a:pt x="201" y="33"/>
                    </a:cubicBezTo>
                    <a:cubicBezTo>
                      <a:pt x="171" y="33"/>
                      <a:pt x="144" y="33"/>
                      <a:pt x="120" y="35"/>
                    </a:cubicBezTo>
                    <a:cubicBezTo>
                      <a:pt x="95" y="37"/>
                      <a:pt x="74" y="38"/>
                      <a:pt x="57" y="41"/>
                    </a:cubicBezTo>
                    <a:cubicBezTo>
                      <a:pt x="22" y="45"/>
                      <a:pt x="2" y="48"/>
                      <a:pt x="2" y="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20" y="32"/>
                      <a:pt x="54" y="24"/>
                    </a:cubicBezTo>
                    <a:cubicBezTo>
                      <a:pt x="71" y="20"/>
                      <a:pt x="93" y="17"/>
                      <a:pt x="117" y="13"/>
                    </a:cubicBezTo>
                    <a:cubicBezTo>
                      <a:pt x="141" y="8"/>
                      <a:pt x="169" y="6"/>
                      <a:pt x="200" y="3"/>
                    </a:cubicBezTo>
                    <a:cubicBezTo>
                      <a:pt x="215" y="1"/>
                      <a:pt x="231" y="1"/>
                      <a:pt x="248" y="0"/>
                    </a:cubicBezTo>
                    <a:cubicBezTo>
                      <a:pt x="256" y="0"/>
                      <a:pt x="264" y="0"/>
                      <a:pt x="273" y="0"/>
                    </a:cubicBezTo>
                    <a:cubicBezTo>
                      <a:pt x="281" y="0"/>
                      <a:pt x="290" y="0"/>
                      <a:pt x="299" y="0"/>
                    </a:cubicBezTo>
                    <a:cubicBezTo>
                      <a:pt x="317" y="1"/>
                      <a:pt x="335" y="1"/>
                      <a:pt x="353" y="4"/>
                    </a:cubicBezTo>
                    <a:cubicBezTo>
                      <a:pt x="372" y="6"/>
                      <a:pt x="391" y="7"/>
                      <a:pt x="410" y="11"/>
                    </a:cubicBezTo>
                    <a:cubicBezTo>
                      <a:pt x="429" y="14"/>
                      <a:pt x="449" y="18"/>
                      <a:pt x="468" y="24"/>
                    </a:cubicBezTo>
                    <a:cubicBezTo>
                      <a:pt x="478" y="26"/>
                      <a:pt x="488" y="29"/>
                      <a:pt x="498" y="32"/>
                    </a:cubicBezTo>
                    <a:cubicBezTo>
                      <a:pt x="508" y="35"/>
                      <a:pt x="517" y="38"/>
                      <a:pt x="527" y="42"/>
                    </a:cubicBezTo>
                    <a:cubicBezTo>
                      <a:pt x="542" y="47"/>
                      <a:pt x="542" y="47"/>
                      <a:pt x="542" y="47"/>
                    </a:cubicBezTo>
                    <a:cubicBezTo>
                      <a:pt x="556" y="53"/>
                      <a:pt x="556" y="53"/>
                      <a:pt x="556" y="53"/>
                    </a:cubicBezTo>
                    <a:cubicBezTo>
                      <a:pt x="585" y="66"/>
                      <a:pt x="585" y="66"/>
                      <a:pt x="585" y="66"/>
                    </a:cubicBezTo>
                    <a:cubicBezTo>
                      <a:pt x="595" y="71"/>
                      <a:pt x="604" y="76"/>
                      <a:pt x="613" y="81"/>
                    </a:cubicBezTo>
                    <a:cubicBezTo>
                      <a:pt x="623" y="86"/>
                      <a:pt x="632" y="92"/>
                      <a:pt x="641" y="98"/>
                    </a:cubicBezTo>
                    <a:cubicBezTo>
                      <a:pt x="677" y="120"/>
                      <a:pt x="710" y="148"/>
                      <a:pt x="741" y="177"/>
                    </a:cubicBezTo>
                    <a:cubicBezTo>
                      <a:pt x="771" y="207"/>
                      <a:pt x="797" y="240"/>
                      <a:pt x="820" y="273"/>
                    </a:cubicBezTo>
                    <a:cubicBezTo>
                      <a:pt x="843" y="307"/>
                      <a:pt x="861" y="341"/>
                      <a:pt x="877" y="375"/>
                    </a:cubicBezTo>
                    <a:cubicBezTo>
                      <a:pt x="892" y="408"/>
                      <a:pt x="904" y="441"/>
                      <a:pt x="914" y="472"/>
                    </a:cubicBezTo>
                    <a:cubicBezTo>
                      <a:pt x="933" y="535"/>
                      <a:pt x="941" y="589"/>
                      <a:pt x="943" y="629"/>
                    </a:cubicBezTo>
                    <a:cubicBezTo>
                      <a:pt x="944" y="639"/>
                      <a:pt x="944" y="649"/>
                      <a:pt x="944" y="657"/>
                    </a:cubicBezTo>
                    <a:cubicBezTo>
                      <a:pt x="944" y="661"/>
                      <a:pt x="943" y="666"/>
                      <a:pt x="943" y="670"/>
                    </a:cubicBezTo>
                    <a:cubicBezTo>
                      <a:pt x="943" y="675"/>
                      <a:pt x="942" y="679"/>
                      <a:pt x="942" y="682"/>
                    </a:cubicBezTo>
                    <a:cubicBezTo>
                      <a:pt x="940" y="692"/>
                      <a:pt x="940" y="698"/>
                      <a:pt x="940" y="698"/>
                    </a:cubicBezTo>
                    <a:lnTo>
                      <a:pt x="815" y="672"/>
                    </a:lnTo>
                    <a:close/>
                  </a:path>
                </a:pathLst>
              </a:custGeom>
              <a:gradFill flip="none" rotWithShape="1">
                <a:gsLst>
                  <a:gs pos="93000">
                    <a:srgbClr val="0C9EFF">
                      <a:alpha val="19000"/>
                    </a:srgbClr>
                  </a:gs>
                  <a:gs pos="31000">
                    <a:srgbClr val="0C9EFF"/>
                  </a:gs>
                </a:gsLst>
                <a:lin ang="5400000" scaled="1"/>
                <a:tileRect/>
              </a:gradFill>
              <a:ln>
                <a:noFill/>
              </a:ln>
              <a:extLst/>
            </p:spPr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6496051" y="77788"/>
                <a:ext cx="466725" cy="350838"/>
              </a:xfrm>
              <a:custGeom>
                <a:avLst/>
                <a:gdLst>
                  <a:gd name="T0" fmla="*/ 0 w 294"/>
                  <a:gd name="T1" fmla="*/ 174 h 221"/>
                  <a:gd name="T2" fmla="*/ 242 w 294"/>
                  <a:gd name="T3" fmla="*/ 0 h 221"/>
                  <a:gd name="T4" fmla="*/ 204 w 294"/>
                  <a:gd name="T5" fmla="*/ 126 h 221"/>
                  <a:gd name="T6" fmla="*/ 294 w 294"/>
                  <a:gd name="T7" fmla="*/ 221 h 221"/>
                  <a:gd name="T8" fmla="*/ 0 w 294"/>
                  <a:gd name="T9" fmla="*/ 17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221">
                    <a:moveTo>
                      <a:pt x="0" y="174"/>
                    </a:moveTo>
                    <a:lnTo>
                      <a:pt x="242" y="0"/>
                    </a:lnTo>
                    <a:lnTo>
                      <a:pt x="204" y="126"/>
                    </a:lnTo>
                    <a:lnTo>
                      <a:pt x="294" y="221"/>
                    </a:lnTo>
                    <a:lnTo>
                      <a:pt x="0" y="17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grpSp>
          <p:nvGrpSpPr>
            <p:cNvPr id="13364" name="Group 188"/>
            <p:cNvGrpSpPr>
              <a:grpSpLocks/>
            </p:cNvGrpSpPr>
            <p:nvPr/>
          </p:nvGrpSpPr>
          <p:grpSpPr bwMode="auto">
            <a:xfrm rot="-477090">
              <a:off x="6911975" y="3735615"/>
              <a:ext cx="673100" cy="468313"/>
              <a:chOff x="6403976" y="3722692"/>
              <a:chExt cx="2035179" cy="1414458"/>
            </a:xfrm>
          </p:grpSpPr>
          <p:sp>
            <p:nvSpPr>
              <p:cNvPr id="39" name="Freeform 17"/>
              <p:cNvSpPr>
                <a:spLocks/>
              </p:cNvSpPr>
              <p:nvPr/>
            </p:nvSpPr>
            <p:spPr bwMode="auto">
              <a:xfrm>
                <a:off x="6707191" y="3722692"/>
                <a:ext cx="1731964" cy="1282701"/>
              </a:xfrm>
              <a:custGeom>
                <a:avLst/>
                <a:gdLst>
                  <a:gd name="T0" fmla="*/ 749 w 749"/>
                  <a:gd name="T1" fmla="*/ 7 h 554"/>
                  <a:gd name="T2" fmla="*/ 748 w 749"/>
                  <a:gd name="T3" fmla="*/ 17 h 554"/>
                  <a:gd name="T4" fmla="*/ 747 w 749"/>
                  <a:gd name="T5" fmla="*/ 23 h 554"/>
                  <a:gd name="T6" fmla="*/ 747 w 749"/>
                  <a:gd name="T7" fmla="*/ 26 h 554"/>
                  <a:gd name="T8" fmla="*/ 746 w 749"/>
                  <a:gd name="T9" fmla="*/ 31 h 554"/>
                  <a:gd name="T10" fmla="*/ 740 w 749"/>
                  <a:gd name="T11" fmla="*/ 56 h 554"/>
                  <a:gd name="T12" fmla="*/ 732 w 749"/>
                  <a:gd name="T13" fmla="*/ 81 h 554"/>
                  <a:gd name="T14" fmla="*/ 720 w 749"/>
                  <a:gd name="T15" fmla="*/ 108 h 554"/>
                  <a:gd name="T16" fmla="*/ 684 w 749"/>
                  <a:gd name="T17" fmla="*/ 166 h 554"/>
                  <a:gd name="T18" fmla="*/ 432 w 749"/>
                  <a:gd name="T19" fmla="*/ 379 h 554"/>
                  <a:gd name="T20" fmla="*/ 143 w 749"/>
                  <a:gd name="T21" fmla="*/ 515 h 554"/>
                  <a:gd name="T22" fmla="*/ 43 w 749"/>
                  <a:gd name="T23" fmla="*/ 545 h 554"/>
                  <a:gd name="T24" fmla="*/ 14 w 749"/>
                  <a:gd name="T25" fmla="*/ 552 h 554"/>
                  <a:gd name="T26" fmla="*/ 4 w 749"/>
                  <a:gd name="T27" fmla="*/ 554 h 554"/>
                  <a:gd name="T28" fmla="*/ 0 w 749"/>
                  <a:gd name="T29" fmla="*/ 538 h 554"/>
                  <a:gd name="T30" fmla="*/ 9 w 749"/>
                  <a:gd name="T31" fmla="*/ 535 h 554"/>
                  <a:gd name="T32" fmla="*/ 36 w 749"/>
                  <a:gd name="T33" fmla="*/ 525 h 554"/>
                  <a:gd name="T34" fmla="*/ 130 w 749"/>
                  <a:gd name="T35" fmla="*/ 484 h 554"/>
                  <a:gd name="T36" fmla="*/ 391 w 749"/>
                  <a:gd name="T37" fmla="*/ 320 h 554"/>
                  <a:gd name="T38" fmla="*/ 511 w 749"/>
                  <a:gd name="T39" fmla="*/ 212 h 554"/>
                  <a:gd name="T40" fmla="*/ 558 w 749"/>
                  <a:gd name="T41" fmla="*/ 157 h 554"/>
                  <a:gd name="T42" fmla="*/ 592 w 749"/>
                  <a:gd name="T43" fmla="*/ 105 h 554"/>
                  <a:gd name="T44" fmla="*/ 613 w 749"/>
                  <a:gd name="T45" fmla="*/ 61 h 554"/>
                  <a:gd name="T46" fmla="*/ 619 w 749"/>
                  <a:gd name="T47" fmla="*/ 43 h 554"/>
                  <a:gd name="T48" fmla="*/ 621 w 749"/>
                  <a:gd name="T49" fmla="*/ 28 h 554"/>
                  <a:gd name="T50" fmla="*/ 622 w 749"/>
                  <a:gd name="T51" fmla="*/ 20 h 554"/>
                  <a:gd name="T52" fmla="*/ 622 w 749"/>
                  <a:gd name="T53" fmla="*/ 19 h 554"/>
                  <a:gd name="T54" fmla="*/ 622 w 749"/>
                  <a:gd name="T55" fmla="*/ 15 h 554"/>
                  <a:gd name="T56" fmla="*/ 622 w 749"/>
                  <a:gd name="T57" fmla="*/ 10 h 554"/>
                  <a:gd name="T58" fmla="*/ 622 w 749"/>
                  <a:gd name="T59" fmla="*/ 0 h 554"/>
                  <a:gd name="T60" fmla="*/ 749 w 749"/>
                  <a:gd name="T61" fmla="*/ 7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9" h="554">
                    <a:moveTo>
                      <a:pt x="749" y="7"/>
                    </a:moveTo>
                    <a:cubicBezTo>
                      <a:pt x="749" y="7"/>
                      <a:pt x="748" y="11"/>
                      <a:pt x="748" y="17"/>
                    </a:cubicBezTo>
                    <a:cubicBezTo>
                      <a:pt x="747" y="19"/>
                      <a:pt x="747" y="21"/>
                      <a:pt x="747" y="23"/>
                    </a:cubicBezTo>
                    <a:cubicBezTo>
                      <a:pt x="747" y="24"/>
                      <a:pt x="747" y="25"/>
                      <a:pt x="747" y="26"/>
                    </a:cubicBezTo>
                    <a:cubicBezTo>
                      <a:pt x="746" y="28"/>
                      <a:pt x="746" y="29"/>
                      <a:pt x="746" y="31"/>
                    </a:cubicBezTo>
                    <a:cubicBezTo>
                      <a:pt x="744" y="38"/>
                      <a:pt x="743" y="47"/>
                      <a:pt x="740" y="56"/>
                    </a:cubicBezTo>
                    <a:cubicBezTo>
                      <a:pt x="738" y="64"/>
                      <a:pt x="735" y="72"/>
                      <a:pt x="732" y="81"/>
                    </a:cubicBezTo>
                    <a:cubicBezTo>
                      <a:pt x="728" y="90"/>
                      <a:pt x="724" y="99"/>
                      <a:pt x="720" y="108"/>
                    </a:cubicBezTo>
                    <a:cubicBezTo>
                      <a:pt x="710" y="127"/>
                      <a:pt x="698" y="147"/>
                      <a:pt x="684" y="166"/>
                    </a:cubicBezTo>
                    <a:cubicBezTo>
                      <a:pt x="626" y="244"/>
                      <a:pt x="532" y="319"/>
                      <a:pt x="432" y="379"/>
                    </a:cubicBezTo>
                    <a:cubicBezTo>
                      <a:pt x="332" y="440"/>
                      <a:pt x="225" y="487"/>
                      <a:pt x="143" y="515"/>
                    </a:cubicBezTo>
                    <a:cubicBezTo>
                      <a:pt x="102" y="530"/>
                      <a:pt x="67" y="539"/>
                      <a:pt x="43" y="545"/>
                    </a:cubicBezTo>
                    <a:cubicBezTo>
                      <a:pt x="30" y="548"/>
                      <a:pt x="21" y="550"/>
                      <a:pt x="14" y="552"/>
                    </a:cubicBezTo>
                    <a:cubicBezTo>
                      <a:pt x="7" y="553"/>
                      <a:pt x="4" y="554"/>
                      <a:pt x="4" y="554"/>
                    </a:cubicBezTo>
                    <a:cubicBezTo>
                      <a:pt x="0" y="538"/>
                      <a:pt x="0" y="538"/>
                      <a:pt x="0" y="538"/>
                    </a:cubicBezTo>
                    <a:cubicBezTo>
                      <a:pt x="0" y="538"/>
                      <a:pt x="3" y="537"/>
                      <a:pt x="9" y="535"/>
                    </a:cubicBezTo>
                    <a:cubicBezTo>
                      <a:pt x="16" y="533"/>
                      <a:pt x="25" y="530"/>
                      <a:pt x="36" y="525"/>
                    </a:cubicBezTo>
                    <a:cubicBezTo>
                      <a:pt x="59" y="517"/>
                      <a:pt x="92" y="503"/>
                      <a:pt x="130" y="484"/>
                    </a:cubicBezTo>
                    <a:cubicBezTo>
                      <a:pt x="206" y="448"/>
                      <a:pt x="304" y="390"/>
                      <a:pt x="391" y="320"/>
                    </a:cubicBezTo>
                    <a:cubicBezTo>
                      <a:pt x="435" y="286"/>
                      <a:pt x="476" y="249"/>
                      <a:pt x="511" y="212"/>
                    </a:cubicBezTo>
                    <a:cubicBezTo>
                      <a:pt x="528" y="193"/>
                      <a:pt x="544" y="175"/>
                      <a:pt x="558" y="157"/>
                    </a:cubicBezTo>
                    <a:cubicBezTo>
                      <a:pt x="571" y="139"/>
                      <a:pt x="583" y="122"/>
                      <a:pt x="592" y="105"/>
                    </a:cubicBezTo>
                    <a:cubicBezTo>
                      <a:pt x="602" y="89"/>
                      <a:pt x="608" y="74"/>
                      <a:pt x="613" y="61"/>
                    </a:cubicBezTo>
                    <a:cubicBezTo>
                      <a:pt x="615" y="54"/>
                      <a:pt x="617" y="49"/>
                      <a:pt x="619" y="43"/>
                    </a:cubicBezTo>
                    <a:cubicBezTo>
                      <a:pt x="620" y="38"/>
                      <a:pt x="621" y="33"/>
                      <a:pt x="621" y="28"/>
                    </a:cubicBezTo>
                    <a:cubicBezTo>
                      <a:pt x="621" y="25"/>
                      <a:pt x="622" y="23"/>
                      <a:pt x="622" y="20"/>
                    </a:cubicBezTo>
                    <a:cubicBezTo>
                      <a:pt x="622" y="19"/>
                      <a:pt x="622" y="19"/>
                      <a:pt x="622" y="19"/>
                    </a:cubicBezTo>
                    <a:cubicBezTo>
                      <a:pt x="622" y="18"/>
                      <a:pt x="622" y="16"/>
                      <a:pt x="622" y="15"/>
                    </a:cubicBezTo>
                    <a:cubicBezTo>
                      <a:pt x="622" y="13"/>
                      <a:pt x="622" y="11"/>
                      <a:pt x="622" y="10"/>
                    </a:cubicBezTo>
                    <a:cubicBezTo>
                      <a:pt x="622" y="3"/>
                      <a:pt x="622" y="0"/>
                      <a:pt x="622" y="0"/>
                    </a:cubicBezTo>
                    <a:lnTo>
                      <a:pt x="749" y="7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0C9EFF">
                      <a:alpha val="19000"/>
                    </a:srgbClr>
                  </a:gs>
                  <a:gs pos="93000">
                    <a:srgbClr val="0C9EFF"/>
                  </a:gs>
                </a:gsLst>
                <a:lin ang="5400000" scaled="1"/>
                <a:tileRect/>
              </a:gradFill>
              <a:ln>
                <a:noFill/>
              </a:ln>
              <a:extLst/>
            </p:spPr>
            <p:txBody>
              <a:bodyPr/>
              <a:lstStyle>
                <a:lvl1pPr defTabSz="457200"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  <a:cs typeface="MS PGothic" charset="0"/>
                  </a:defRPr>
                </a:lvl1pPr>
                <a:lvl2pPr marL="742950" indent="-285750" defTabSz="457200"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defTabSz="457200"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defTabSz="457200"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defTabSz="457200"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endParaRPr kumimoji="0" lang="en-US" sz="18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0" name="Freeform 18"/>
              <p:cNvSpPr>
                <a:spLocks/>
              </p:cNvSpPr>
              <p:nvPr/>
            </p:nvSpPr>
            <p:spPr bwMode="auto">
              <a:xfrm>
                <a:off x="6382962" y="4675392"/>
                <a:ext cx="424833" cy="344663"/>
              </a:xfrm>
              <a:custGeom>
                <a:avLst/>
                <a:gdLst>
                  <a:gd name="T0" fmla="*/ 0 w 290"/>
                  <a:gd name="T1" fmla="*/ 156 h 222"/>
                  <a:gd name="T2" fmla="*/ 253 w 290"/>
                  <a:gd name="T3" fmla="*/ 0 h 222"/>
                  <a:gd name="T4" fmla="*/ 207 w 290"/>
                  <a:gd name="T5" fmla="*/ 121 h 222"/>
                  <a:gd name="T6" fmla="*/ 290 w 290"/>
                  <a:gd name="T7" fmla="*/ 222 h 222"/>
                  <a:gd name="T8" fmla="*/ 0 w 290"/>
                  <a:gd name="T9" fmla="*/ 15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222">
                    <a:moveTo>
                      <a:pt x="0" y="156"/>
                    </a:moveTo>
                    <a:lnTo>
                      <a:pt x="253" y="0"/>
                    </a:lnTo>
                    <a:lnTo>
                      <a:pt x="207" y="121"/>
                    </a:lnTo>
                    <a:lnTo>
                      <a:pt x="290" y="222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3F69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grpSp>
          <p:nvGrpSpPr>
            <p:cNvPr id="13365" name="Group 189"/>
            <p:cNvGrpSpPr>
              <a:grpSpLocks/>
            </p:cNvGrpSpPr>
            <p:nvPr/>
          </p:nvGrpSpPr>
          <p:grpSpPr bwMode="auto">
            <a:xfrm>
              <a:off x="4494213" y="3659415"/>
              <a:ext cx="522287" cy="546100"/>
              <a:chOff x="319087" y="3495671"/>
              <a:chExt cx="1573214" cy="1647829"/>
            </a:xfrm>
          </p:grpSpPr>
          <p:sp>
            <p:nvSpPr>
              <p:cNvPr id="42" name="Freeform 19"/>
              <p:cNvSpPr>
                <a:spLocks/>
              </p:cNvSpPr>
              <p:nvPr/>
            </p:nvSpPr>
            <p:spPr bwMode="auto">
              <a:xfrm>
                <a:off x="319087" y="3495671"/>
                <a:ext cx="1309688" cy="1522413"/>
              </a:xfrm>
              <a:custGeom>
                <a:avLst/>
                <a:gdLst>
                  <a:gd name="T0" fmla="*/ 124 w 566"/>
                  <a:gd name="T1" fmla="*/ 0 h 658"/>
                  <a:gd name="T2" fmla="*/ 125 w 566"/>
                  <a:gd name="T3" fmla="*/ 9 h 658"/>
                  <a:gd name="T4" fmla="*/ 127 w 566"/>
                  <a:gd name="T5" fmla="*/ 20 h 658"/>
                  <a:gd name="T6" fmla="*/ 128 w 566"/>
                  <a:gd name="T7" fmla="*/ 27 h 658"/>
                  <a:gd name="T8" fmla="*/ 130 w 566"/>
                  <a:gd name="T9" fmla="*/ 32 h 658"/>
                  <a:gd name="T10" fmla="*/ 139 w 566"/>
                  <a:gd name="T11" fmla="*/ 63 h 658"/>
                  <a:gd name="T12" fmla="*/ 147 w 566"/>
                  <a:gd name="T13" fmla="*/ 84 h 658"/>
                  <a:gd name="T14" fmla="*/ 157 w 566"/>
                  <a:gd name="T15" fmla="*/ 108 h 658"/>
                  <a:gd name="T16" fmla="*/ 182 w 566"/>
                  <a:gd name="T17" fmla="*/ 161 h 658"/>
                  <a:gd name="T18" fmla="*/ 215 w 566"/>
                  <a:gd name="T19" fmla="*/ 220 h 658"/>
                  <a:gd name="T20" fmla="*/ 233 w 566"/>
                  <a:gd name="T21" fmla="*/ 251 h 658"/>
                  <a:gd name="T22" fmla="*/ 252 w 566"/>
                  <a:gd name="T23" fmla="*/ 282 h 658"/>
                  <a:gd name="T24" fmla="*/ 294 w 566"/>
                  <a:gd name="T25" fmla="*/ 345 h 658"/>
                  <a:gd name="T26" fmla="*/ 338 w 566"/>
                  <a:gd name="T27" fmla="*/ 405 h 658"/>
                  <a:gd name="T28" fmla="*/ 384 w 566"/>
                  <a:gd name="T29" fmla="*/ 463 h 658"/>
                  <a:gd name="T30" fmla="*/ 429 w 566"/>
                  <a:gd name="T31" fmla="*/ 514 h 658"/>
                  <a:gd name="T32" fmla="*/ 471 w 566"/>
                  <a:gd name="T33" fmla="*/ 559 h 658"/>
                  <a:gd name="T34" fmla="*/ 509 w 566"/>
                  <a:gd name="T35" fmla="*/ 594 h 658"/>
                  <a:gd name="T36" fmla="*/ 525 w 566"/>
                  <a:gd name="T37" fmla="*/ 609 h 658"/>
                  <a:gd name="T38" fmla="*/ 539 w 566"/>
                  <a:gd name="T39" fmla="*/ 621 h 658"/>
                  <a:gd name="T40" fmla="*/ 566 w 566"/>
                  <a:gd name="T41" fmla="*/ 643 h 658"/>
                  <a:gd name="T42" fmla="*/ 556 w 566"/>
                  <a:gd name="T43" fmla="*/ 658 h 658"/>
                  <a:gd name="T44" fmla="*/ 526 w 566"/>
                  <a:gd name="T45" fmla="*/ 639 h 658"/>
                  <a:gd name="T46" fmla="*/ 509 w 566"/>
                  <a:gd name="T47" fmla="*/ 629 h 658"/>
                  <a:gd name="T48" fmla="*/ 491 w 566"/>
                  <a:gd name="T49" fmla="*/ 616 h 658"/>
                  <a:gd name="T50" fmla="*/ 448 w 566"/>
                  <a:gd name="T51" fmla="*/ 585 h 658"/>
                  <a:gd name="T52" fmla="*/ 399 w 566"/>
                  <a:gd name="T53" fmla="*/ 545 h 658"/>
                  <a:gd name="T54" fmla="*/ 346 w 566"/>
                  <a:gd name="T55" fmla="*/ 499 h 658"/>
                  <a:gd name="T56" fmla="*/ 291 w 566"/>
                  <a:gd name="T57" fmla="*/ 446 h 658"/>
                  <a:gd name="T58" fmla="*/ 237 w 566"/>
                  <a:gd name="T59" fmla="*/ 390 h 658"/>
                  <a:gd name="T60" fmla="*/ 186 w 566"/>
                  <a:gd name="T61" fmla="*/ 331 h 658"/>
                  <a:gd name="T62" fmla="*/ 161 w 566"/>
                  <a:gd name="T63" fmla="*/ 301 h 658"/>
                  <a:gd name="T64" fmla="*/ 138 w 566"/>
                  <a:gd name="T65" fmla="*/ 271 h 658"/>
                  <a:gd name="T66" fmla="*/ 95 w 566"/>
                  <a:gd name="T67" fmla="*/ 213 h 658"/>
                  <a:gd name="T68" fmla="*/ 60 w 566"/>
                  <a:gd name="T69" fmla="*/ 159 h 658"/>
                  <a:gd name="T70" fmla="*/ 45 w 566"/>
                  <a:gd name="T71" fmla="*/ 133 h 658"/>
                  <a:gd name="T72" fmla="*/ 32 w 566"/>
                  <a:gd name="T73" fmla="*/ 109 h 658"/>
                  <a:gd name="T74" fmla="*/ 12 w 566"/>
                  <a:gd name="T75" fmla="*/ 64 h 658"/>
                  <a:gd name="T76" fmla="*/ 8 w 566"/>
                  <a:gd name="T77" fmla="*/ 54 h 658"/>
                  <a:gd name="T78" fmla="*/ 6 w 566"/>
                  <a:gd name="T79" fmla="*/ 48 h 658"/>
                  <a:gd name="T80" fmla="*/ 3 w 566"/>
                  <a:gd name="T81" fmla="*/ 37 h 658"/>
                  <a:gd name="T82" fmla="*/ 0 w 566"/>
                  <a:gd name="T83" fmla="*/ 28 h 658"/>
                  <a:gd name="T84" fmla="*/ 124 w 566"/>
                  <a:gd name="T85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6" h="658">
                    <a:moveTo>
                      <a:pt x="124" y="0"/>
                    </a:moveTo>
                    <a:cubicBezTo>
                      <a:pt x="124" y="0"/>
                      <a:pt x="124" y="3"/>
                      <a:pt x="125" y="9"/>
                    </a:cubicBezTo>
                    <a:cubicBezTo>
                      <a:pt x="126" y="12"/>
                      <a:pt x="126" y="16"/>
                      <a:pt x="127" y="20"/>
                    </a:cubicBezTo>
                    <a:cubicBezTo>
                      <a:pt x="127" y="22"/>
                      <a:pt x="128" y="24"/>
                      <a:pt x="128" y="27"/>
                    </a:cubicBezTo>
                    <a:cubicBezTo>
                      <a:pt x="129" y="29"/>
                      <a:pt x="129" y="30"/>
                      <a:pt x="130" y="32"/>
                    </a:cubicBezTo>
                    <a:cubicBezTo>
                      <a:pt x="132" y="40"/>
                      <a:pt x="133" y="48"/>
                      <a:pt x="139" y="63"/>
                    </a:cubicBezTo>
                    <a:cubicBezTo>
                      <a:pt x="142" y="69"/>
                      <a:pt x="144" y="76"/>
                      <a:pt x="147" y="84"/>
                    </a:cubicBezTo>
                    <a:cubicBezTo>
                      <a:pt x="150" y="91"/>
                      <a:pt x="154" y="99"/>
                      <a:pt x="157" y="108"/>
                    </a:cubicBezTo>
                    <a:cubicBezTo>
                      <a:pt x="164" y="124"/>
                      <a:pt x="173" y="142"/>
                      <a:pt x="182" y="161"/>
                    </a:cubicBezTo>
                    <a:cubicBezTo>
                      <a:pt x="193" y="180"/>
                      <a:pt x="203" y="200"/>
                      <a:pt x="215" y="220"/>
                    </a:cubicBezTo>
                    <a:cubicBezTo>
                      <a:pt x="221" y="230"/>
                      <a:pt x="227" y="240"/>
                      <a:pt x="233" y="251"/>
                    </a:cubicBezTo>
                    <a:cubicBezTo>
                      <a:pt x="239" y="261"/>
                      <a:pt x="246" y="271"/>
                      <a:pt x="252" y="282"/>
                    </a:cubicBezTo>
                    <a:cubicBezTo>
                      <a:pt x="265" y="303"/>
                      <a:pt x="280" y="323"/>
                      <a:pt x="294" y="345"/>
                    </a:cubicBezTo>
                    <a:cubicBezTo>
                      <a:pt x="309" y="365"/>
                      <a:pt x="323" y="386"/>
                      <a:pt x="338" y="405"/>
                    </a:cubicBezTo>
                    <a:cubicBezTo>
                      <a:pt x="353" y="425"/>
                      <a:pt x="368" y="445"/>
                      <a:pt x="384" y="463"/>
                    </a:cubicBezTo>
                    <a:cubicBezTo>
                      <a:pt x="399" y="481"/>
                      <a:pt x="414" y="498"/>
                      <a:pt x="429" y="514"/>
                    </a:cubicBezTo>
                    <a:cubicBezTo>
                      <a:pt x="443" y="531"/>
                      <a:pt x="458" y="545"/>
                      <a:pt x="471" y="559"/>
                    </a:cubicBezTo>
                    <a:cubicBezTo>
                      <a:pt x="484" y="572"/>
                      <a:pt x="497" y="584"/>
                      <a:pt x="509" y="594"/>
                    </a:cubicBezTo>
                    <a:cubicBezTo>
                      <a:pt x="514" y="599"/>
                      <a:pt x="520" y="604"/>
                      <a:pt x="525" y="609"/>
                    </a:cubicBezTo>
                    <a:cubicBezTo>
                      <a:pt x="530" y="613"/>
                      <a:pt x="534" y="617"/>
                      <a:pt x="539" y="621"/>
                    </a:cubicBezTo>
                    <a:cubicBezTo>
                      <a:pt x="556" y="635"/>
                      <a:pt x="566" y="643"/>
                      <a:pt x="566" y="643"/>
                    </a:cubicBezTo>
                    <a:cubicBezTo>
                      <a:pt x="556" y="658"/>
                      <a:pt x="556" y="658"/>
                      <a:pt x="556" y="658"/>
                    </a:cubicBezTo>
                    <a:cubicBezTo>
                      <a:pt x="556" y="658"/>
                      <a:pt x="545" y="651"/>
                      <a:pt x="526" y="639"/>
                    </a:cubicBezTo>
                    <a:cubicBezTo>
                      <a:pt x="521" y="636"/>
                      <a:pt x="515" y="632"/>
                      <a:pt x="509" y="629"/>
                    </a:cubicBezTo>
                    <a:cubicBezTo>
                      <a:pt x="504" y="625"/>
                      <a:pt x="498" y="621"/>
                      <a:pt x="491" y="616"/>
                    </a:cubicBezTo>
                    <a:cubicBezTo>
                      <a:pt x="478" y="607"/>
                      <a:pt x="463" y="597"/>
                      <a:pt x="448" y="585"/>
                    </a:cubicBezTo>
                    <a:cubicBezTo>
                      <a:pt x="433" y="573"/>
                      <a:pt x="416" y="560"/>
                      <a:pt x="399" y="545"/>
                    </a:cubicBezTo>
                    <a:cubicBezTo>
                      <a:pt x="382" y="531"/>
                      <a:pt x="364" y="515"/>
                      <a:pt x="346" y="499"/>
                    </a:cubicBezTo>
                    <a:cubicBezTo>
                      <a:pt x="328" y="482"/>
                      <a:pt x="310" y="464"/>
                      <a:pt x="291" y="446"/>
                    </a:cubicBezTo>
                    <a:cubicBezTo>
                      <a:pt x="273" y="428"/>
                      <a:pt x="255" y="409"/>
                      <a:pt x="237" y="390"/>
                    </a:cubicBezTo>
                    <a:cubicBezTo>
                      <a:pt x="220" y="370"/>
                      <a:pt x="202" y="351"/>
                      <a:pt x="186" y="331"/>
                    </a:cubicBezTo>
                    <a:cubicBezTo>
                      <a:pt x="177" y="321"/>
                      <a:pt x="169" y="311"/>
                      <a:pt x="161" y="301"/>
                    </a:cubicBezTo>
                    <a:cubicBezTo>
                      <a:pt x="153" y="291"/>
                      <a:pt x="146" y="281"/>
                      <a:pt x="138" y="271"/>
                    </a:cubicBezTo>
                    <a:cubicBezTo>
                      <a:pt x="122" y="252"/>
                      <a:pt x="109" y="232"/>
                      <a:pt x="95" y="213"/>
                    </a:cubicBezTo>
                    <a:cubicBezTo>
                      <a:pt x="83" y="194"/>
                      <a:pt x="70" y="177"/>
                      <a:pt x="60" y="159"/>
                    </a:cubicBezTo>
                    <a:cubicBezTo>
                      <a:pt x="55" y="150"/>
                      <a:pt x="50" y="141"/>
                      <a:pt x="45" y="133"/>
                    </a:cubicBezTo>
                    <a:cubicBezTo>
                      <a:pt x="40" y="125"/>
                      <a:pt x="36" y="117"/>
                      <a:pt x="32" y="109"/>
                    </a:cubicBezTo>
                    <a:cubicBezTo>
                      <a:pt x="24" y="95"/>
                      <a:pt x="17" y="77"/>
                      <a:pt x="12" y="64"/>
                    </a:cubicBezTo>
                    <a:cubicBezTo>
                      <a:pt x="11" y="61"/>
                      <a:pt x="9" y="57"/>
                      <a:pt x="8" y="54"/>
                    </a:cubicBezTo>
                    <a:cubicBezTo>
                      <a:pt x="7" y="52"/>
                      <a:pt x="7" y="50"/>
                      <a:pt x="6" y="48"/>
                    </a:cubicBezTo>
                    <a:cubicBezTo>
                      <a:pt x="5" y="44"/>
                      <a:pt x="4" y="40"/>
                      <a:pt x="3" y="37"/>
                    </a:cubicBezTo>
                    <a:cubicBezTo>
                      <a:pt x="1" y="31"/>
                      <a:pt x="0" y="28"/>
                      <a:pt x="0" y="28"/>
                    </a:cubicBezTo>
                    <a:lnTo>
                      <a:pt x="124" y="0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0C9EFF">
                      <a:alpha val="19000"/>
                    </a:srgbClr>
                  </a:gs>
                  <a:gs pos="93000">
                    <a:srgbClr val="0C9EFF"/>
                  </a:gs>
                </a:gsLst>
                <a:lin ang="5400000" scaled="1"/>
                <a:tileRect/>
              </a:gradFill>
              <a:ln>
                <a:noFill/>
              </a:ln>
              <a:extLst/>
            </p:spPr>
            <p:txBody>
              <a:bodyPr/>
              <a:lstStyle>
                <a:lvl1pPr defTabSz="457200"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  <a:cs typeface="MS PGothic" charset="0"/>
                  </a:defRPr>
                </a:lvl1pPr>
                <a:lvl2pPr marL="742950" indent="-285750" defTabSz="457200"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defTabSz="457200"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defTabSz="457200"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defTabSz="457200"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endParaRPr kumimoji="0" lang="en-US" sz="18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43" name="Freeform 20"/>
              <p:cNvSpPr>
                <a:spLocks/>
              </p:cNvSpPr>
              <p:nvPr/>
            </p:nvSpPr>
            <p:spPr bwMode="auto">
              <a:xfrm>
                <a:off x="1420903" y="4776901"/>
                <a:ext cx="469230" cy="366126"/>
              </a:xfrm>
              <a:custGeom>
                <a:avLst/>
                <a:gdLst>
                  <a:gd name="T0" fmla="*/ 296 w 296"/>
                  <a:gd name="T1" fmla="*/ 230 h 230"/>
                  <a:gd name="T2" fmla="*/ 0 w 296"/>
                  <a:gd name="T3" fmla="*/ 198 h 230"/>
                  <a:gd name="T4" fmla="*/ 111 w 296"/>
                  <a:gd name="T5" fmla="*/ 129 h 230"/>
                  <a:gd name="T6" fmla="*/ 106 w 296"/>
                  <a:gd name="T7" fmla="*/ 0 h 230"/>
                  <a:gd name="T8" fmla="*/ 296 w 296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230">
                    <a:moveTo>
                      <a:pt x="296" y="230"/>
                    </a:moveTo>
                    <a:lnTo>
                      <a:pt x="0" y="198"/>
                    </a:lnTo>
                    <a:lnTo>
                      <a:pt x="111" y="129"/>
                    </a:lnTo>
                    <a:lnTo>
                      <a:pt x="106" y="0"/>
                    </a:lnTo>
                    <a:lnTo>
                      <a:pt x="296" y="230"/>
                    </a:lnTo>
                    <a:close/>
                  </a:path>
                </a:pathLst>
              </a:custGeom>
              <a:solidFill>
                <a:srgbClr val="003F69">
                  <a:lumMod val="60000"/>
                  <a:lumOff val="4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grpSp>
          <p:nvGrpSpPr>
            <p:cNvPr id="13366" name="Group 190"/>
            <p:cNvGrpSpPr>
              <a:grpSpLocks/>
            </p:cNvGrpSpPr>
            <p:nvPr/>
          </p:nvGrpSpPr>
          <p:grpSpPr bwMode="auto">
            <a:xfrm>
              <a:off x="6807200" y="3634015"/>
              <a:ext cx="600075" cy="479425"/>
              <a:chOff x="6021386" y="3417888"/>
              <a:chExt cx="1811340" cy="1450975"/>
            </a:xfrm>
          </p:grpSpPr>
          <p:sp>
            <p:nvSpPr>
              <p:cNvPr id="45" name="Freeform 23"/>
              <p:cNvSpPr>
                <a:spLocks/>
              </p:cNvSpPr>
              <p:nvPr/>
            </p:nvSpPr>
            <p:spPr bwMode="auto">
              <a:xfrm>
                <a:off x="6021485" y="3564497"/>
                <a:ext cx="1502863" cy="1302769"/>
              </a:xfrm>
              <a:custGeom>
                <a:avLst/>
                <a:gdLst>
                  <a:gd name="T0" fmla="*/ 0 w 650"/>
                  <a:gd name="T1" fmla="*/ 529 h 561"/>
                  <a:gd name="T2" fmla="*/ 12 w 650"/>
                  <a:gd name="T3" fmla="*/ 495 h 561"/>
                  <a:gd name="T4" fmla="*/ 32 w 650"/>
                  <a:gd name="T5" fmla="*/ 449 h 561"/>
                  <a:gd name="T6" fmla="*/ 61 w 650"/>
                  <a:gd name="T7" fmla="*/ 398 h 561"/>
                  <a:gd name="T8" fmla="*/ 100 w 650"/>
                  <a:gd name="T9" fmla="*/ 343 h 561"/>
                  <a:gd name="T10" fmla="*/ 147 w 650"/>
                  <a:gd name="T11" fmla="*/ 285 h 561"/>
                  <a:gd name="T12" fmla="*/ 174 w 650"/>
                  <a:gd name="T13" fmla="*/ 257 h 561"/>
                  <a:gd name="T14" fmla="*/ 202 w 650"/>
                  <a:gd name="T15" fmla="*/ 229 h 561"/>
                  <a:gd name="T16" fmla="*/ 231 w 650"/>
                  <a:gd name="T17" fmla="*/ 201 h 561"/>
                  <a:gd name="T18" fmla="*/ 262 w 650"/>
                  <a:gd name="T19" fmla="*/ 175 h 561"/>
                  <a:gd name="T20" fmla="*/ 326 w 650"/>
                  <a:gd name="T21" fmla="*/ 126 h 561"/>
                  <a:gd name="T22" fmla="*/ 359 w 650"/>
                  <a:gd name="T23" fmla="*/ 105 h 561"/>
                  <a:gd name="T24" fmla="*/ 392 w 650"/>
                  <a:gd name="T25" fmla="*/ 85 h 561"/>
                  <a:gd name="T26" fmla="*/ 425 w 650"/>
                  <a:gd name="T27" fmla="*/ 67 h 561"/>
                  <a:gd name="T28" fmla="*/ 457 w 650"/>
                  <a:gd name="T29" fmla="*/ 52 h 561"/>
                  <a:gd name="T30" fmla="*/ 488 w 650"/>
                  <a:gd name="T31" fmla="*/ 39 h 561"/>
                  <a:gd name="T32" fmla="*/ 518 w 650"/>
                  <a:gd name="T33" fmla="*/ 28 h 561"/>
                  <a:gd name="T34" fmla="*/ 570 w 650"/>
                  <a:gd name="T35" fmla="*/ 13 h 561"/>
                  <a:gd name="T36" fmla="*/ 592 w 650"/>
                  <a:gd name="T37" fmla="*/ 8 h 561"/>
                  <a:gd name="T38" fmla="*/ 612 w 650"/>
                  <a:gd name="T39" fmla="*/ 5 h 561"/>
                  <a:gd name="T40" fmla="*/ 648 w 650"/>
                  <a:gd name="T41" fmla="*/ 0 h 561"/>
                  <a:gd name="T42" fmla="*/ 650 w 650"/>
                  <a:gd name="T43" fmla="*/ 18 h 561"/>
                  <a:gd name="T44" fmla="*/ 616 w 650"/>
                  <a:gd name="T45" fmla="*/ 27 h 561"/>
                  <a:gd name="T46" fmla="*/ 599 w 650"/>
                  <a:gd name="T47" fmla="*/ 32 h 561"/>
                  <a:gd name="T48" fmla="*/ 578 w 650"/>
                  <a:gd name="T49" fmla="*/ 40 h 561"/>
                  <a:gd name="T50" fmla="*/ 531 w 650"/>
                  <a:gd name="T51" fmla="*/ 60 h 561"/>
                  <a:gd name="T52" fmla="*/ 504 w 650"/>
                  <a:gd name="T53" fmla="*/ 74 h 561"/>
                  <a:gd name="T54" fmla="*/ 477 w 650"/>
                  <a:gd name="T55" fmla="*/ 90 h 561"/>
                  <a:gd name="T56" fmla="*/ 449 w 650"/>
                  <a:gd name="T57" fmla="*/ 108 h 561"/>
                  <a:gd name="T58" fmla="*/ 421 w 650"/>
                  <a:gd name="T59" fmla="*/ 129 h 561"/>
                  <a:gd name="T60" fmla="*/ 393 w 650"/>
                  <a:gd name="T61" fmla="*/ 151 h 561"/>
                  <a:gd name="T62" fmla="*/ 365 w 650"/>
                  <a:gd name="T63" fmla="*/ 175 h 561"/>
                  <a:gd name="T64" fmla="*/ 312 w 650"/>
                  <a:gd name="T65" fmla="*/ 228 h 561"/>
                  <a:gd name="T66" fmla="*/ 286 w 650"/>
                  <a:gd name="T67" fmla="*/ 256 h 561"/>
                  <a:gd name="T68" fmla="*/ 263 w 650"/>
                  <a:gd name="T69" fmla="*/ 284 h 561"/>
                  <a:gd name="T70" fmla="*/ 240 w 650"/>
                  <a:gd name="T71" fmla="*/ 313 h 561"/>
                  <a:gd name="T72" fmla="*/ 220 w 650"/>
                  <a:gd name="T73" fmla="*/ 342 h 561"/>
                  <a:gd name="T74" fmla="*/ 184 w 650"/>
                  <a:gd name="T75" fmla="*/ 399 h 561"/>
                  <a:gd name="T76" fmla="*/ 157 w 650"/>
                  <a:gd name="T77" fmla="*/ 451 h 561"/>
                  <a:gd name="T78" fmla="*/ 139 w 650"/>
                  <a:gd name="T79" fmla="*/ 495 h 561"/>
                  <a:gd name="T80" fmla="*/ 130 w 650"/>
                  <a:gd name="T81" fmla="*/ 526 h 561"/>
                  <a:gd name="T82" fmla="*/ 123 w 650"/>
                  <a:gd name="T83" fmla="*/ 561 h 561"/>
                  <a:gd name="T84" fmla="*/ 0 w 650"/>
                  <a:gd name="T85" fmla="*/ 529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50" h="561">
                    <a:moveTo>
                      <a:pt x="0" y="529"/>
                    </a:moveTo>
                    <a:cubicBezTo>
                      <a:pt x="0" y="529"/>
                      <a:pt x="4" y="517"/>
                      <a:pt x="12" y="495"/>
                    </a:cubicBezTo>
                    <a:cubicBezTo>
                      <a:pt x="17" y="482"/>
                      <a:pt x="24" y="466"/>
                      <a:pt x="32" y="449"/>
                    </a:cubicBezTo>
                    <a:cubicBezTo>
                      <a:pt x="41" y="434"/>
                      <a:pt x="50" y="416"/>
                      <a:pt x="61" y="398"/>
                    </a:cubicBezTo>
                    <a:cubicBezTo>
                      <a:pt x="73" y="380"/>
                      <a:pt x="85" y="361"/>
                      <a:pt x="100" y="343"/>
                    </a:cubicBezTo>
                    <a:cubicBezTo>
                      <a:pt x="114" y="323"/>
                      <a:pt x="130" y="305"/>
                      <a:pt x="147" y="285"/>
                    </a:cubicBezTo>
                    <a:cubicBezTo>
                      <a:pt x="155" y="275"/>
                      <a:pt x="165" y="266"/>
                      <a:pt x="174" y="257"/>
                    </a:cubicBezTo>
                    <a:cubicBezTo>
                      <a:pt x="183" y="247"/>
                      <a:pt x="192" y="238"/>
                      <a:pt x="202" y="229"/>
                    </a:cubicBezTo>
                    <a:cubicBezTo>
                      <a:pt x="212" y="220"/>
                      <a:pt x="221" y="210"/>
                      <a:pt x="231" y="201"/>
                    </a:cubicBezTo>
                    <a:cubicBezTo>
                      <a:pt x="241" y="192"/>
                      <a:pt x="252" y="184"/>
                      <a:pt x="262" y="175"/>
                    </a:cubicBezTo>
                    <a:cubicBezTo>
                      <a:pt x="283" y="157"/>
                      <a:pt x="305" y="142"/>
                      <a:pt x="326" y="126"/>
                    </a:cubicBezTo>
                    <a:cubicBezTo>
                      <a:pt x="337" y="119"/>
                      <a:pt x="349" y="112"/>
                      <a:pt x="359" y="105"/>
                    </a:cubicBezTo>
                    <a:cubicBezTo>
                      <a:pt x="370" y="98"/>
                      <a:pt x="381" y="91"/>
                      <a:pt x="392" y="85"/>
                    </a:cubicBezTo>
                    <a:cubicBezTo>
                      <a:pt x="403" y="79"/>
                      <a:pt x="414" y="73"/>
                      <a:pt x="425" y="67"/>
                    </a:cubicBezTo>
                    <a:cubicBezTo>
                      <a:pt x="435" y="61"/>
                      <a:pt x="447" y="57"/>
                      <a:pt x="457" y="52"/>
                    </a:cubicBezTo>
                    <a:cubicBezTo>
                      <a:pt x="468" y="47"/>
                      <a:pt x="478" y="42"/>
                      <a:pt x="488" y="39"/>
                    </a:cubicBezTo>
                    <a:cubicBezTo>
                      <a:pt x="498" y="35"/>
                      <a:pt x="508" y="32"/>
                      <a:pt x="518" y="28"/>
                    </a:cubicBezTo>
                    <a:cubicBezTo>
                      <a:pt x="536" y="21"/>
                      <a:pt x="554" y="17"/>
                      <a:pt x="570" y="13"/>
                    </a:cubicBezTo>
                    <a:cubicBezTo>
                      <a:pt x="578" y="11"/>
                      <a:pt x="585" y="9"/>
                      <a:pt x="592" y="8"/>
                    </a:cubicBezTo>
                    <a:cubicBezTo>
                      <a:pt x="599" y="7"/>
                      <a:pt x="606" y="6"/>
                      <a:pt x="612" y="5"/>
                    </a:cubicBezTo>
                    <a:cubicBezTo>
                      <a:pt x="635" y="2"/>
                      <a:pt x="648" y="0"/>
                      <a:pt x="648" y="0"/>
                    </a:cubicBezTo>
                    <a:cubicBezTo>
                      <a:pt x="650" y="18"/>
                      <a:pt x="650" y="18"/>
                      <a:pt x="650" y="18"/>
                    </a:cubicBezTo>
                    <a:cubicBezTo>
                      <a:pt x="650" y="18"/>
                      <a:pt x="638" y="21"/>
                      <a:pt x="616" y="27"/>
                    </a:cubicBezTo>
                    <a:cubicBezTo>
                      <a:pt x="611" y="28"/>
                      <a:pt x="605" y="30"/>
                      <a:pt x="599" y="32"/>
                    </a:cubicBezTo>
                    <a:cubicBezTo>
                      <a:pt x="592" y="34"/>
                      <a:pt x="586" y="37"/>
                      <a:pt x="578" y="40"/>
                    </a:cubicBezTo>
                    <a:cubicBezTo>
                      <a:pt x="564" y="45"/>
                      <a:pt x="547" y="51"/>
                      <a:pt x="531" y="60"/>
                    </a:cubicBezTo>
                    <a:cubicBezTo>
                      <a:pt x="522" y="65"/>
                      <a:pt x="513" y="69"/>
                      <a:pt x="504" y="74"/>
                    </a:cubicBezTo>
                    <a:cubicBezTo>
                      <a:pt x="495" y="79"/>
                      <a:pt x="487" y="85"/>
                      <a:pt x="477" y="90"/>
                    </a:cubicBezTo>
                    <a:cubicBezTo>
                      <a:pt x="468" y="96"/>
                      <a:pt x="458" y="101"/>
                      <a:pt x="449" y="108"/>
                    </a:cubicBezTo>
                    <a:cubicBezTo>
                      <a:pt x="440" y="115"/>
                      <a:pt x="431" y="122"/>
                      <a:pt x="421" y="129"/>
                    </a:cubicBezTo>
                    <a:cubicBezTo>
                      <a:pt x="411" y="135"/>
                      <a:pt x="402" y="143"/>
                      <a:pt x="393" y="151"/>
                    </a:cubicBezTo>
                    <a:cubicBezTo>
                      <a:pt x="384" y="159"/>
                      <a:pt x="374" y="167"/>
                      <a:pt x="365" y="175"/>
                    </a:cubicBezTo>
                    <a:cubicBezTo>
                      <a:pt x="347" y="192"/>
                      <a:pt x="328" y="209"/>
                      <a:pt x="312" y="228"/>
                    </a:cubicBezTo>
                    <a:cubicBezTo>
                      <a:pt x="303" y="237"/>
                      <a:pt x="294" y="246"/>
                      <a:pt x="286" y="256"/>
                    </a:cubicBezTo>
                    <a:cubicBezTo>
                      <a:pt x="278" y="265"/>
                      <a:pt x="270" y="275"/>
                      <a:pt x="263" y="284"/>
                    </a:cubicBezTo>
                    <a:cubicBezTo>
                      <a:pt x="254" y="294"/>
                      <a:pt x="248" y="304"/>
                      <a:pt x="240" y="313"/>
                    </a:cubicBezTo>
                    <a:cubicBezTo>
                      <a:pt x="233" y="323"/>
                      <a:pt x="226" y="332"/>
                      <a:pt x="220" y="342"/>
                    </a:cubicBezTo>
                    <a:cubicBezTo>
                      <a:pt x="207" y="362"/>
                      <a:pt x="194" y="380"/>
                      <a:pt x="184" y="399"/>
                    </a:cubicBezTo>
                    <a:cubicBezTo>
                      <a:pt x="174" y="417"/>
                      <a:pt x="165" y="435"/>
                      <a:pt x="157" y="451"/>
                    </a:cubicBezTo>
                    <a:cubicBezTo>
                      <a:pt x="150" y="467"/>
                      <a:pt x="145" y="482"/>
                      <a:pt x="139" y="495"/>
                    </a:cubicBezTo>
                    <a:cubicBezTo>
                      <a:pt x="136" y="507"/>
                      <a:pt x="133" y="517"/>
                      <a:pt x="130" y="526"/>
                    </a:cubicBezTo>
                    <a:cubicBezTo>
                      <a:pt x="126" y="548"/>
                      <a:pt x="123" y="561"/>
                      <a:pt x="123" y="561"/>
                    </a:cubicBezTo>
                    <a:lnTo>
                      <a:pt x="0" y="529"/>
                    </a:lnTo>
                    <a:close/>
                  </a:path>
                </a:pathLst>
              </a:custGeom>
              <a:noFill/>
              <a:ln w="9525">
                <a:solidFill>
                  <a:srgbClr val="035088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46" name="Freeform 24"/>
              <p:cNvSpPr>
                <a:spLocks/>
              </p:cNvSpPr>
              <p:nvPr/>
            </p:nvSpPr>
            <p:spPr bwMode="auto">
              <a:xfrm>
                <a:off x="7390656" y="3415858"/>
                <a:ext cx="442561" cy="354107"/>
              </a:xfrm>
              <a:custGeom>
                <a:avLst/>
                <a:gdLst>
                  <a:gd name="T0" fmla="*/ 277 w 277"/>
                  <a:gd name="T1" fmla="*/ 116 h 224"/>
                  <a:gd name="T2" fmla="*/ 0 w 277"/>
                  <a:gd name="T3" fmla="*/ 224 h 224"/>
                  <a:gd name="T4" fmla="*/ 67 w 277"/>
                  <a:gd name="T5" fmla="*/ 113 h 224"/>
                  <a:gd name="T6" fmla="*/ 3 w 277"/>
                  <a:gd name="T7" fmla="*/ 0 h 224"/>
                  <a:gd name="T8" fmla="*/ 277 w 277"/>
                  <a:gd name="T9" fmla="*/ 11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24">
                    <a:moveTo>
                      <a:pt x="277" y="116"/>
                    </a:moveTo>
                    <a:lnTo>
                      <a:pt x="0" y="224"/>
                    </a:lnTo>
                    <a:lnTo>
                      <a:pt x="67" y="113"/>
                    </a:lnTo>
                    <a:lnTo>
                      <a:pt x="3" y="0"/>
                    </a:lnTo>
                    <a:lnTo>
                      <a:pt x="277" y="116"/>
                    </a:lnTo>
                    <a:close/>
                  </a:path>
                </a:pathLst>
              </a:custGeom>
              <a:noFill/>
              <a:ln w="9525">
                <a:solidFill>
                  <a:srgbClr val="035088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grpSp>
          <p:nvGrpSpPr>
            <p:cNvPr id="7" name="Group 191"/>
            <p:cNvGrpSpPr/>
            <p:nvPr/>
          </p:nvGrpSpPr>
          <p:grpSpPr>
            <a:xfrm flipH="1">
              <a:off x="4383534" y="2219704"/>
              <a:ext cx="971954" cy="674090"/>
              <a:chOff x="6496051" y="77788"/>
              <a:chExt cx="2481263" cy="1719263"/>
            </a:xfrm>
            <a:solidFill>
              <a:srgbClr val="003F69">
                <a:lumMod val="60000"/>
                <a:lumOff val="40000"/>
              </a:srgbClr>
            </a:solidFill>
          </p:grpSpPr>
          <p:sp>
            <p:nvSpPr>
              <p:cNvPr id="48" name="Freeform 13"/>
              <p:cNvSpPr>
                <a:spLocks/>
              </p:cNvSpPr>
              <p:nvPr/>
            </p:nvSpPr>
            <p:spPr bwMode="auto">
              <a:xfrm>
                <a:off x="6794501" y="182563"/>
                <a:ext cx="2182813" cy="1614488"/>
              </a:xfrm>
              <a:custGeom>
                <a:avLst/>
                <a:gdLst>
                  <a:gd name="T0" fmla="*/ 815 w 944"/>
                  <a:gd name="T1" fmla="*/ 672 h 698"/>
                  <a:gd name="T2" fmla="*/ 816 w 944"/>
                  <a:gd name="T3" fmla="*/ 668 h 698"/>
                  <a:gd name="T4" fmla="*/ 817 w 944"/>
                  <a:gd name="T5" fmla="*/ 664 h 698"/>
                  <a:gd name="T6" fmla="*/ 818 w 944"/>
                  <a:gd name="T7" fmla="*/ 659 h 698"/>
                  <a:gd name="T8" fmla="*/ 819 w 944"/>
                  <a:gd name="T9" fmla="*/ 655 h 698"/>
                  <a:gd name="T10" fmla="*/ 820 w 944"/>
                  <a:gd name="T11" fmla="*/ 650 h 698"/>
                  <a:gd name="T12" fmla="*/ 821 w 944"/>
                  <a:gd name="T13" fmla="*/ 631 h 698"/>
                  <a:gd name="T14" fmla="*/ 809 w 944"/>
                  <a:gd name="T15" fmla="*/ 500 h 698"/>
                  <a:gd name="T16" fmla="*/ 784 w 944"/>
                  <a:gd name="T17" fmla="*/ 413 h 698"/>
                  <a:gd name="T18" fmla="*/ 743 w 944"/>
                  <a:gd name="T19" fmla="*/ 321 h 698"/>
                  <a:gd name="T20" fmla="*/ 682 w 944"/>
                  <a:gd name="T21" fmla="*/ 232 h 698"/>
                  <a:gd name="T22" fmla="*/ 601 w 944"/>
                  <a:gd name="T23" fmla="*/ 155 h 698"/>
                  <a:gd name="T24" fmla="*/ 578 w 944"/>
                  <a:gd name="T25" fmla="*/ 138 h 698"/>
                  <a:gd name="T26" fmla="*/ 554 w 944"/>
                  <a:gd name="T27" fmla="*/ 123 h 698"/>
                  <a:gd name="T28" fmla="*/ 530 w 944"/>
                  <a:gd name="T29" fmla="*/ 109 h 698"/>
                  <a:gd name="T30" fmla="*/ 517 w 944"/>
                  <a:gd name="T31" fmla="*/ 102 h 698"/>
                  <a:gd name="T32" fmla="*/ 504 w 944"/>
                  <a:gd name="T33" fmla="*/ 96 h 698"/>
                  <a:gd name="T34" fmla="*/ 479 w 944"/>
                  <a:gd name="T35" fmla="*/ 84 h 698"/>
                  <a:gd name="T36" fmla="*/ 453 w 944"/>
                  <a:gd name="T37" fmla="*/ 75 h 698"/>
                  <a:gd name="T38" fmla="*/ 400 w 944"/>
                  <a:gd name="T39" fmla="*/ 58 h 698"/>
                  <a:gd name="T40" fmla="*/ 347 w 944"/>
                  <a:gd name="T41" fmla="*/ 46 h 698"/>
                  <a:gd name="T42" fmla="*/ 296 w 944"/>
                  <a:gd name="T43" fmla="*/ 39 h 698"/>
                  <a:gd name="T44" fmla="*/ 271 w 944"/>
                  <a:gd name="T45" fmla="*/ 36 h 698"/>
                  <a:gd name="T46" fmla="*/ 247 w 944"/>
                  <a:gd name="T47" fmla="*/ 35 h 698"/>
                  <a:gd name="T48" fmla="*/ 201 w 944"/>
                  <a:gd name="T49" fmla="*/ 33 h 698"/>
                  <a:gd name="T50" fmla="*/ 120 w 944"/>
                  <a:gd name="T51" fmla="*/ 35 h 698"/>
                  <a:gd name="T52" fmla="*/ 57 w 944"/>
                  <a:gd name="T53" fmla="*/ 41 h 698"/>
                  <a:gd name="T54" fmla="*/ 2 w 944"/>
                  <a:gd name="T55" fmla="*/ 48 h 698"/>
                  <a:gd name="T56" fmla="*/ 0 w 944"/>
                  <a:gd name="T57" fmla="*/ 36 h 698"/>
                  <a:gd name="T58" fmla="*/ 54 w 944"/>
                  <a:gd name="T59" fmla="*/ 24 h 698"/>
                  <a:gd name="T60" fmla="*/ 117 w 944"/>
                  <a:gd name="T61" fmla="*/ 13 h 698"/>
                  <a:gd name="T62" fmla="*/ 200 w 944"/>
                  <a:gd name="T63" fmla="*/ 3 h 698"/>
                  <a:gd name="T64" fmla="*/ 248 w 944"/>
                  <a:gd name="T65" fmla="*/ 0 h 698"/>
                  <a:gd name="T66" fmla="*/ 273 w 944"/>
                  <a:gd name="T67" fmla="*/ 0 h 698"/>
                  <a:gd name="T68" fmla="*/ 299 w 944"/>
                  <a:gd name="T69" fmla="*/ 0 h 698"/>
                  <a:gd name="T70" fmla="*/ 353 w 944"/>
                  <a:gd name="T71" fmla="*/ 4 h 698"/>
                  <a:gd name="T72" fmla="*/ 410 w 944"/>
                  <a:gd name="T73" fmla="*/ 11 h 698"/>
                  <a:gd name="T74" fmla="*/ 468 w 944"/>
                  <a:gd name="T75" fmla="*/ 24 h 698"/>
                  <a:gd name="T76" fmla="*/ 498 w 944"/>
                  <a:gd name="T77" fmla="*/ 32 h 698"/>
                  <a:gd name="T78" fmla="*/ 527 w 944"/>
                  <a:gd name="T79" fmla="*/ 42 h 698"/>
                  <a:gd name="T80" fmla="*/ 542 w 944"/>
                  <a:gd name="T81" fmla="*/ 47 h 698"/>
                  <a:gd name="T82" fmla="*/ 556 w 944"/>
                  <a:gd name="T83" fmla="*/ 53 h 698"/>
                  <a:gd name="T84" fmla="*/ 585 w 944"/>
                  <a:gd name="T85" fmla="*/ 66 h 698"/>
                  <a:gd name="T86" fmla="*/ 613 w 944"/>
                  <a:gd name="T87" fmla="*/ 81 h 698"/>
                  <a:gd name="T88" fmla="*/ 641 w 944"/>
                  <a:gd name="T89" fmla="*/ 98 h 698"/>
                  <a:gd name="T90" fmla="*/ 741 w 944"/>
                  <a:gd name="T91" fmla="*/ 177 h 698"/>
                  <a:gd name="T92" fmla="*/ 820 w 944"/>
                  <a:gd name="T93" fmla="*/ 273 h 698"/>
                  <a:gd name="T94" fmla="*/ 877 w 944"/>
                  <a:gd name="T95" fmla="*/ 375 h 698"/>
                  <a:gd name="T96" fmla="*/ 914 w 944"/>
                  <a:gd name="T97" fmla="*/ 472 h 698"/>
                  <a:gd name="T98" fmla="*/ 943 w 944"/>
                  <a:gd name="T99" fmla="*/ 629 h 698"/>
                  <a:gd name="T100" fmla="*/ 944 w 944"/>
                  <a:gd name="T101" fmla="*/ 657 h 698"/>
                  <a:gd name="T102" fmla="*/ 943 w 944"/>
                  <a:gd name="T103" fmla="*/ 670 h 698"/>
                  <a:gd name="T104" fmla="*/ 942 w 944"/>
                  <a:gd name="T105" fmla="*/ 682 h 698"/>
                  <a:gd name="T106" fmla="*/ 940 w 944"/>
                  <a:gd name="T107" fmla="*/ 698 h 698"/>
                  <a:gd name="T108" fmla="*/ 815 w 944"/>
                  <a:gd name="T109" fmla="*/ 672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4" h="698">
                    <a:moveTo>
                      <a:pt x="815" y="672"/>
                    </a:moveTo>
                    <a:cubicBezTo>
                      <a:pt x="815" y="672"/>
                      <a:pt x="816" y="671"/>
                      <a:pt x="816" y="668"/>
                    </a:cubicBezTo>
                    <a:cubicBezTo>
                      <a:pt x="817" y="667"/>
                      <a:pt x="817" y="666"/>
                      <a:pt x="817" y="664"/>
                    </a:cubicBezTo>
                    <a:cubicBezTo>
                      <a:pt x="818" y="663"/>
                      <a:pt x="819" y="660"/>
                      <a:pt x="818" y="659"/>
                    </a:cubicBezTo>
                    <a:cubicBezTo>
                      <a:pt x="819" y="658"/>
                      <a:pt x="819" y="657"/>
                      <a:pt x="819" y="655"/>
                    </a:cubicBezTo>
                    <a:cubicBezTo>
                      <a:pt x="819" y="654"/>
                      <a:pt x="820" y="653"/>
                      <a:pt x="820" y="650"/>
                    </a:cubicBezTo>
                    <a:cubicBezTo>
                      <a:pt x="820" y="644"/>
                      <a:pt x="821" y="638"/>
                      <a:pt x="821" y="631"/>
                    </a:cubicBezTo>
                    <a:cubicBezTo>
                      <a:pt x="823" y="601"/>
                      <a:pt x="820" y="554"/>
                      <a:pt x="809" y="500"/>
                    </a:cubicBezTo>
                    <a:cubicBezTo>
                      <a:pt x="803" y="473"/>
                      <a:pt x="795" y="443"/>
                      <a:pt x="784" y="413"/>
                    </a:cubicBezTo>
                    <a:cubicBezTo>
                      <a:pt x="773" y="383"/>
                      <a:pt x="760" y="351"/>
                      <a:pt x="743" y="321"/>
                    </a:cubicBezTo>
                    <a:cubicBezTo>
                      <a:pt x="725" y="291"/>
                      <a:pt x="706" y="260"/>
                      <a:pt x="682" y="232"/>
                    </a:cubicBezTo>
                    <a:cubicBezTo>
                      <a:pt x="658" y="204"/>
                      <a:pt x="631" y="177"/>
                      <a:pt x="601" y="155"/>
                    </a:cubicBezTo>
                    <a:cubicBezTo>
                      <a:pt x="594" y="149"/>
                      <a:pt x="586" y="143"/>
                      <a:pt x="578" y="138"/>
                    </a:cubicBezTo>
                    <a:cubicBezTo>
                      <a:pt x="570" y="133"/>
                      <a:pt x="562" y="128"/>
                      <a:pt x="554" y="123"/>
                    </a:cubicBezTo>
                    <a:cubicBezTo>
                      <a:pt x="530" y="109"/>
                      <a:pt x="530" y="109"/>
                      <a:pt x="530" y="109"/>
                    </a:cubicBezTo>
                    <a:cubicBezTo>
                      <a:pt x="517" y="102"/>
                      <a:pt x="517" y="102"/>
                      <a:pt x="517" y="102"/>
                    </a:cubicBezTo>
                    <a:cubicBezTo>
                      <a:pt x="504" y="96"/>
                      <a:pt x="504" y="96"/>
                      <a:pt x="504" y="96"/>
                    </a:cubicBezTo>
                    <a:cubicBezTo>
                      <a:pt x="496" y="92"/>
                      <a:pt x="487" y="88"/>
                      <a:pt x="479" y="84"/>
                    </a:cubicBezTo>
                    <a:cubicBezTo>
                      <a:pt x="470" y="81"/>
                      <a:pt x="461" y="78"/>
                      <a:pt x="453" y="75"/>
                    </a:cubicBezTo>
                    <a:cubicBezTo>
                      <a:pt x="435" y="68"/>
                      <a:pt x="417" y="63"/>
                      <a:pt x="400" y="58"/>
                    </a:cubicBezTo>
                    <a:cubicBezTo>
                      <a:pt x="382" y="53"/>
                      <a:pt x="365" y="50"/>
                      <a:pt x="347" y="46"/>
                    </a:cubicBezTo>
                    <a:cubicBezTo>
                      <a:pt x="330" y="42"/>
                      <a:pt x="313" y="41"/>
                      <a:pt x="296" y="39"/>
                    </a:cubicBezTo>
                    <a:cubicBezTo>
                      <a:pt x="288" y="38"/>
                      <a:pt x="280" y="37"/>
                      <a:pt x="271" y="36"/>
                    </a:cubicBezTo>
                    <a:cubicBezTo>
                      <a:pt x="263" y="35"/>
                      <a:pt x="255" y="35"/>
                      <a:pt x="247" y="35"/>
                    </a:cubicBezTo>
                    <a:cubicBezTo>
                      <a:pt x="231" y="34"/>
                      <a:pt x="216" y="32"/>
                      <a:pt x="201" y="33"/>
                    </a:cubicBezTo>
                    <a:cubicBezTo>
                      <a:pt x="171" y="33"/>
                      <a:pt x="144" y="33"/>
                      <a:pt x="120" y="35"/>
                    </a:cubicBezTo>
                    <a:cubicBezTo>
                      <a:pt x="95" y="37"/>
                      <a:pt x="74" y="38"/>
                      <a:pt x="57" y="41"/>
                    </a:cubicBezTo>
                    <a:cubicBezTo>
                      <a:pt x="22" y="45"/>
                      <a:pt x="2" y="48"/>
                      <a:pt x="2" y="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20" y="32"/>
                      <a:pt x="54" y="24"/>
                    </a:cubicBezTo>
                    <a:cubicBezTo>
                      <a:pt x="71" y="20"/>
                      <a:pt x="93" y="17"/>
                      <a:pt x="117" y="13"/>
                    </a:cubicBezTo>
                    <a:cubicBezTo>
                      <a:pt x="141" y="8"/>
                      <a:pt x="169" y="6"/>
                      <a:pt x="200" y="3"/>
                    </a:cubicBezTo>
                    <a:cubicBezTo>
                      <a:pt x="215" y="1"/>
                      <a:pt x="231" y="1"/>
                      <a:pt x="248" y="0"/>
                    </a:cubicBezTo>
                    <a:cubicBezTo>
                      <a:pt x="256" y="0"/>
                      <a:pt x="264" y="0"/>
                      <a:pt x="273" y="0"/>
                    </a:cubicBezTo>
                    <a:cubicBezTo>
                      <a:pt x="281" y="0"/>
                      <a:pt x="290" y="0"/>
                      <a:pt x="299" y="0"/>
                    </a:cubicBezTo>
                    <a:cubicBezTo>
                      <a:pt x="317" y="1"/>
                      <a:pt x="335" y="1"/>
                      <a:pt x="353" y="4"/>
                    </a:cubicBezTo>
                    <a:cubicBezTo>
                      <a:pt x="372" y="6"/>
                      <a:pt x="391" y="7"/>
                      <a:pt x="410" y="11"/>
                    </a:cubicBezTo>
                    <a:cubicBezTo>
                      <a:pt x="429" y="14"/>
                      <a:pt x="449" y="18"/>
                      <a:pt x="468" y="24"/>
                    </a:cubicBezTo>
                    <a:cubicBezTo>
                      <a:pt x="478" y="26"/>
                      <a:pt x="488" y="29"/>
                      <a:pt x="498" y="32"/>
                    </a:cubicBezTo>
                    <a:cubicBezTo>
                      <a:pt x="508" y="35"/>
                      <a:pt x="517" y="38"/>
                      <a:pt x="527" y="42"/>
                    </a:cubicBezTo>
                    <a:cubicBezTo>
                      <a:pt x="542" y="47"/>
                      <a:pt x="542" y="47"/>
                      <a:pt x="542" y="47"/>
                    </a:cubicBezTo>
                    <a:cubicBezTo>
                      <a:pt x="556" y="53"/>
                      <a:pt x="556" y="53"/>
                      <a:pt x="556" y="53"/>
                    </a:cubicBezTo>
                    <a:cubicBezTo>
                      <a:pt x="585" y="66"/>
                      <a:pt x="585" y="66"/>
                      <a:pt x="585" y="66"/>
                    </a:cubicBezTo>
                    <a:cubicBezTo>
                      <a:pt x="595" y="71"/>
                      <a:pt x="604" y="76"/>
                      <a:pt x="613" y="81"/>
                    </a:cubicBezTo>
                    <a:cubicBezTo>
                      <a:pt x="623" y="86"/>
                      <a:pt x="632" y="92"/>
                      <a:pt x="641" y="98"/>
                    </a:cubicBezTo>
                    <a:cubicBezTo>
                      <a:pt x="677" y="120"/>
                      <a:pt x="710" y="148"/>
                      <a:pt x="741" y="177"/>
                    </a:cubicBezTo>
                    <a:cubicBezTo>
                      <a:pt x="771" y="207"/>
                      <a:pt x="797" y="240"/>
                      <a:pt x="820" y="273"/>
                    </a:cubicBezTo>
                    <a:cubicBezTo>
                      <a:pt x="843" y="307"/>
                      <a:pt x="861" y="341"/>
                      <a:pt x="877" y="375"/>
                    </a:cubicBezTo>
                    <a:cubicBezTo>
                      <a:pt x="892" y="408"/>
                      <a:pt x="904" y="441"/>
                      <a:pt x="914" y="472"/>
                    </a:cubicBezTo>
                    <a:cubicBezTo>
                      <a:pt x="933" y="535"/>
                      <a:pt x="941" y="589"/>
                      <a:pt x="943" y="629"/>
                    </a:cubicBezTo>
                    <a:cubicBezTo>
                      <a:pt x="944" y="639"/>
                      <a:pt x="944" y="649"/>
                      <a:pt x="944" y="657"/>
                    </a:cubicBezTo>
                    <a:cubicBezTo>
                      <a:pt x="944" y="661"/>
                      <a:pt x="943" y="666"/>
                      <a:pt x="943" y="670"/>
                    </a:cubicBezTo>
                    <a:cubicBezTo>
                      <a:pt x="943" y="675"/>
                      <a:pt x="942" y="679"/>
                      <a:pt x="942" y="682"/>
                    </a:cubicBezTo>
                    <a:cubicBezTo>
                      <a:pt x="940" y="692"/>
                      <a:pt x="940" y="698"/>
                      <a:pt x="940" y="698"/>
                    </a:cubicBezTo>
                    <a:lnTo>
                      <a:pt x="815" y="672"/>
                    </a:lnTo>
                    <a:close/>
                  </a:path>
                </a:pathLst>
              </a:custGeom>
              <a:gradFill flip="none" rotWithShape="1">
                <a:gsLst>
                  <a:gs pos="93000">
                    <a:srgbClr val="0C9EFF">
                      <a:alpha val="19000"/>
                    </a:srgbClr>
                  </a:gs>
                  <a:gs pos="31000">
                    <a:srgbClr val="0C9EFF"/>
                  </a:gs>
                </a:gsLst>
                <a:lin ang="5400000" scaled="1"/>
                <a:tileRect/>
              </a:gradFill>
              <a:ln>
                <a:noFill/>
              </a:ln>
              <a:extLst/>
            </p:spPr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49" name="Freeform 14"/>
              <p:cNvSpPr>
                <a:spLocks/>
              </p:cNvSpPr>
              <p:nvPr/>
            </p:nvSpPr>
            <p:spPr bwMode="auto">
              <a:xfrm>
                <a:off x="6496051" y="77788"/>
                <a:ext cx="466725" cy="350838"/>
              </a:xfrm>
              <a:custGeom>
                <a:avLst/>
                <a:gdLst>
                  <a:gd name="T0" fmla="*/ 0 w 294"/>
                  <a:gd name="T1" fmla="*/ 174 h 221"/>
                  <a:gd name="T2" fmla="*/ 242 w 294"/>
                  <a:gd name="T3" fmla="*/ 0 h 221"/>
                  <a:gd name="T4" fmla="*/ 204 w 294"/>
                  <a:gd name="T5" fmla="*/ 126 h 221"/>
                  <a:gd name="T6" fmla="*/ 294 w 294"/>
                  <a:gd name="T7" fmla="*/ 221 h 221"/>
                  <a:gd name="T8" fmla="*/ 0 w 294"/>
                  <a:gd name="T9" fmla="*/ 17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221">
                    <a:moveTo>
                      <a:pt x="0" y="174"/>
                    </a:moveTo>
                    <a:lnTo>
                      <a:pt x="242" y="0"/>
                    </a:lnTo>
                    <a:lnTo>
                      <a:pt x="204" y="126"/>
                    </a:lnTo>
                    <a:lnTo>
                      <a:pt x="294" y="221"/>
                    </a:lnTo>
                    <a:lnTo>
                      <a:pt x="0" y="17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grpSp>
          <p:nvGrpSpPr>
            <p:cNvPr id="13368" name="Group 192"/>
            <p:cNvGrpSpPr>
              <a:grpSpLocks/>
            </p:cNvGrpSpPr>
            <p:nvPr/>
          </p:nvGrpSpPr>
          <p:grpSpPr bwMode="auto">
            <a:xfrm rot="767744" flipH="1">
              <a:off x="4622800" y="3634015"/>
              <a:ext cx="598488" cy="479425"/>
              <a:chOff x="6021386" y="3417888"/>
              <a:chExt cx="1811340" cy="1450975"/>
            </a:xfrm>
          </p:grpSpPr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6072909" y="3462232"/>
                <a:ext cx="1529956" cy="1320256"/>
              </a:xfrm>
              <a:custGeom>
                <a:avLst/>
                <a:gdLst>
                  <a:gd name="T0" fmla="*/ 0 w 650"/>
                  <a:gd name="T1" fmla="*/ 529 h 561"/>
                  <a:gd name="T2" fmla="*/ 12 w 650"/>
                  <a:gd name="T3" fmla="*/ 495 h 561"/>
                  <a:gd name="T4" fmla="*/ 32 w 650"/>
                  <a:gd name="T5" fmla="*/ 449 h 561"/>
                  <a:gd name="T6" fmla="*/ 61 w 650"/>
                  <a:gd name="T7" fmla="*/ 398 h 561"/>
                  <a:gd name="T8" fmla="*/ 100 w 650"/>
                  <a:gd name="T9" fmla="*/ 343 h 561"/>
                  <a:gd name="T10" fmla="*/ 147 w 650"/>
                  <a:gd name="T11" fmla="*/ 285 h 561"/>
                  <a:gd name="T12" fmla="*/ 174 w 650"/>
                  <a:gd name="T13" fmla="*/ 257 h 561"/>
                  <a:gd name="T14" fmla="*/ 202 w 650"/>
                  <a:gd name="T15" fmla="*/ 229 h 561"/>
                  <a:gd name="T16" fmla="*/ 231 w 650"/>
                  <a:gd name="T17" fmla="*/ 201 h 561"/>
                  <a:gd name="T18" fmla="*/ 262 w 650"/>
                  <a:gd name="T19" fmla="*/ 175 h 561"/>
                  <a:gd name="T20" fmla="*/ 326 w 650"/>
                  <a:gd name="T21" fmla="*/ 126 h 561"/>
                  <a:gd name="T22" fmla="*/ 359 w 650"/>
                  <a:gd name="T23" fmla="*/ 105 h 561"/>
                  <a:gd name="T24" fmla="*/ 392 w 650"/>
                  <a:gd name="T25" fmla="*/ 85 h 561"/>
                  <a:gd name="T26" fmla="*/ 425 w 650"/>
                  <a:gd name="T27" fmla="*/ 67 h 561"/>
                  <a:gd name="T28" fmla="*/ 457 w 650"/>
                  <a:gd name="T29" fmla="*/ 52 h 561"/>
                  <a:gd name="T30" fmla="*/ 488 w 650"/>
                  <a:gd name="T31" fmla="*/ 39 h 561"/>
                  <a:gd name="T32" fmla="*/ 518 w 650"/>
                  <a:gd name="T33" fmla="*/ 28 h 561"/>
                  <a:gd name="T34" fmla="*/ 570 w 650"/>
                  <a:gd name="T35" fmla="*/ 13 h 561"/>
                  <a:gd name="T36" fmla="*/ 592 w 650"/>
                  <a:gd name="T37" fmla="*/ 8 h 561"/>
                  <a:gd name="T38" fmla="*/ 612 w 650"/>
                  <a:gd name="T39" fmla="*/ 5 h 561"/>
                  <a:gd name="T40" fmla="*/ 648 w 650"/>
                  <a:gd name="T41" fmla="*/ 0 h 561"/>
                  <a:gd name="T42" fmla="*/ 650 w 650"/>
                  <a:gd name="T43" fmla="*/ 18 h 561"/>
                  <a:gd name="T44" fmla="*/ 616 w 650"/>
                  <a:gd name="T45" fmla="*/ 27 h 561"/>
                  <a:gd name="T46" fmla="*/ 599 w 650"/>
                  <a:gd name="T47" fmla="*/ 32 h 561"/>
                  <a:gd name="T48" fmla="*/ 578 w 650"/>
                  <a:gd name="T49" fmla="*/ 40 h 561"/>
                  <a:gd name="T50" fmla="*/ 531 w 650"/>
                  <a:gd name="T51" fmla="*/ 60 h 561"/>
                  <a:gd name="T52" fmla="*/ 504 w 650"/>
                  <a:gd name="T53" fmla="*/ 74 h 561"/>
                  <a:gd name="T54" fmla="*/ 477 w 650"/>
                  <a:gd name="T55" fmla="*/ 90 h 561"/>
                  <a:gd name="T56" fmla="*/ 449 w 650"/>
                  <a:gd name="T57" fmla="*/ 108 h 561"/>
                  <a:gd name="T58" fmla="*/ 421 w 650"/>
                  <a:gd name="T59" fmla="*/ 129 h 561"/>
                  <a:gd name="T60" fmla="*/ 393 w 650"/>
                  <a:gd name="T61" fmla="*/ 151 h 561"/>
                  <a:gd name="T62" fmla="*/ 365 w 650"/>
                  <a:gd name="T63" fmla="*/ 175 h 561"/>
                  <a:gd name="T64" fmla="*/ 312 w 650"/>
                  <a:gd name="T65" fmla="*/ 228 h 561"/>
                  <a:gd name="T66" fmla="*/ 286 w 650"/>
                  <a:gd name="T67" fmla="*/ 256 h 561"/>
                  <a:gd name="T68" fmla="*/ 263 w 650"/>
                  <a:gd name="T69" fmla="*/ 284 h 561"/>
                  <a:gd name="T70" fmla="*/ 240 w 650"/>
                  <a:gd name="T71" fmla="*/ 313 h 561"/>
                  <a:gd name="T72" fmla="*/ 220 w 650"/>
                  <a:gd name="T73" fmla="*/ 342 h 561"/>
                  <a:gd name="T74" fmla="*/ 184 w 650"/>
                  <a:gd name="T75" fmla="*/ 399 h 561"/>
                  <a:gd name="T76" fmla="*/ 157 w 650"/>
                  <a:gd name="T77" fmla="*/ 451 h 561"/>
                  <a:gd name="T78" fmla="*/ 139 w 650"/>
                  <a:gd name="T79" fmla="*/ 495 h 561"/>
                  <a:gd name="T80" fmla="*/ 130 w 650"/>
                  <a:gd name="T81" fmla="*/ 526 h 561"/>
                  <a:gd name="T82" fmla="*/ 123 w 650"/>
                  <a:gd name="T83" fmla="*/ 561 h 561"/>
                  <a:gd name="T84" fmla="*/ 0 w 650"/>
                  <a:gd name="T85" fmla="*/ 529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50" h="561">
                    <a:moveTo>
                      <a:pt x="0" y="529"/>
                    </a:moveTo>
                    <a:cubicBezTo>
                      <a:pt x="0" y="529"/>
                      <a:pt x="4" y="517"/>
                      <a:pt x="12" y="495"/>
                    </a:cubicBezTo>
                    <a:cubicBezTo>
                      <a:pt x="17" y="482"/>
                      <a:pt x="24" y="466"/>
                      <a:pt x="32" y="449"/>
                    </a:cubicBezTo>
                    <a:cubicBezTo>
                      <a:pt x="41" y="434"/>
                      <a:pt x="50" y="416"/>
                      <a:pt x="61" y="398"/>
                    </a:cubicBezTo>
                    <a:cubicBezTo>
                      <a:pt x="73" y="380"/>
                      <a:pt x="85" y="361"/>
                      <a:pt x="100" y="343"/>
                    </a:cubicBezTo>
                    <a:cubicBezTo>
                      <a:pt x="114" y="323"/>
                      <a:pt x="130" y="305"/>
                      <a:pt x="147" y="285"/>
                    </a:cubicBezTo>
                    <a:cubicBezTo>
                      <a:pt x="155" y="275"/>
                      <a:pt x="165" y="266"/>
                      <a:pt x="174" y="257"/>
                    </a:cubicBezTo>
                    <a:cubicBezTo>
                      <a:pt x="183" y="247"/>
                      <a:pt x="192" y="238"/>
                      <a:pt x="202" y="229"/>
                    </a:cubicBezTo>
                    <a:cubicBezTo>
                      <a:pt x="212" y="220"/>
                      <a:pt x="221" y="210"/>
                      <a:pt x="231" y="201"/>
                    </a:cubicBezTo>
                    <a:cubicBezTo>
                      <a:pt x="241" y="192"/>
                      <a:pt x="252" y="184"/>
                      <a:pt x="262" y="175"/>
                    </a:cubicBezTo>
                    <a:cubicBezTo>
                      <a:pt x="283" y="157"/>
                      <a:pt x="305" y="142"/>
                      <a:pt x="326" y="126"/>
                    </a:cubicBezTo>
                    <a:cubicBezTo>
                      <a:pt x="337" y="119"/>
                      <a:pt x="349" y="112"/>
                      <a:pt x="359" y="105"/>
                    </a:cubicBezTo>
                    <a:cubicBezTo>
                      <a:pt x="370" y="98"/>
                      <a:pt x="381" y="91"/>
                      <a:pt x="392" y="85"/>
                    </a:cubicBezTo>
                    <a:cubicBezTo>
                      <a:pt x="403" y="79"/>
                      <a:pt x="414" y="73"/>
                      <a:pt x="425" y="67"/>
                    </a:cubicBezTo>
                    <a:cubicBezTo>
                      <a:pt x="435" y="61"/>
                      <a:pt x="447" y="57"/>
                      <a:pt x="457" y="52"/>
                    </a:cubicBezTo>
                    <a:cubicBezTo>
                      <a:pt x="468" y="47"/>
                      <a:pt x="478" y="42"/>
                      <a:pt x="488" y="39"/>
                    </a:cubicBezTo>
                    <a:cubicBezTo>
                      <a:pt x="498" y="35"/>
                      <a:pt x="508" y="32"/>
                      <a:pt x="518" y="28"/>
                    </a:cubicBezTo>
                    <a:cubicBezTo>
                      <a:pt x="536" y="21"/>
                      <a:pt x="554" y="17"/>
                      <a:pt x="570" y="13"/>
                    </a:cubicBezTo>
                    <a:cubicBezTo>
                      <a:pt x="578" y="11"/>
                      <a:pt x="585" y="9"/>
                      <a:pt x="592" y="8"/>
                    </a:cubicBezTo>
                    <a:cubicBezTo>
                      <a:pt x="599" y="7"/>
                      <a:pt x="606" y="6"/>
                      <a:pt x="612" y="5"/>
                    </a:cubicBezTo>
                    <a:cubicBezTo>
                      <a:pt x="635" y="2"/>
                      <a:pt x="648" y="0"/>
                      <a:pt x="648" y="0"/>
                    </a:cubicBezTo>
                    <a:cubicBezTo>
                      <a:pt x="650" y="18"/>
                      <a:pt x="650" y="18"/>
                      <a:pt x="650" y="18"/>
                    </a:cubicBezTo>
                    <a:cubicBezTo>
                      <a:pt x="650" y="18"/>
                      <a:pt x="638" y="21"/>
                      <a:pt x="616" y="27"/>
                    </a:cubicBezTo>
                    <a:cubicBezTo>
                      <a:pt x="611" y="28"/>
                      <a:pt x="605" y="30"/>
                      <a:pt x="599" y="32"/>
                    </a:cubicBezTo>
                    <a:cubicBezTo>
                      <a:pt x="592" y="34"/>
                      <a:pt x="586" y="37"/>
                      <a:pt x="578" y="40"/>
                    </a:cubicBezTo>
                    <a:cubicBezTo>
                      <a:pt x="564" y="45"/>
                      <a:pt x="547" y="51"/>
                      <a:pt x="531" y="60"/>
                    </a:cubicBezTo>
                    <a:cubicBezTo>
                      <a:pt x="522" y="65"/>
                      <a:pt x="513" y="69"/>
                      <a:pt x="504" y="74"/>
                    </a:cubicBezTo>
                    <a:cubicBezTo>
                      <a:pt x="495" y="79"/>
                      <a:pt x="487" y="85"/>
                      <a:pt x="477" y="90"/>
                    </a:cubicBezTo>
                    <a:cubicBezTo>
                      <a:pt x="468" y="96"/>
                      <a:pt x="458" y="101"/>
                      <a:pt x="449" y="108"/>
                    </a:cubicBezTo>
                    <a:cubicBezTo>
                      <a:pt x="440" y="115"/>
                      <a:pt x="431" y="122"/>
                      <a:pt x="421" y="129"/>
                    </a:cubicBezTo>
                    <a:cubicBezTo>
                      <a:pt x="411" y="135"/>
                      <a:pt x="402" y="143"/>
                      <a:pt x="393" y="151"/>
                    </a:cubicBezTo>
                    <a:cubicBezTo>
                      <a:pt x="384" y="159"/>
                      <a:pt x="374" y="167"/>
                      <a:pt x="365" y="175"/>
                    </a:cubicBezTo>
                    <a:cubicBezTo>
                      <a:pt x="347" y="192"/>
                      <a:pt x="328" y="209"/>
                      <a:pt x="312" y="228"/>
                    </a:cubicBezTo>
                    <a:cubicBezTo>
                      <a:pt x="303" y="237"/>
                      <a:pt x="294" y="246"/>
                      <a:pt x="286" y="256"/>
                    </a:cubicBezTo>
                    <a:cubicBezTo>
                      <a:pt x="278" y="265"/>
                      <a:pt x="270" y="275"/>
                      <a:pt x="263" y="284"/>
                    </a:cubicBezTo>
                    <a:cubicBezTo>
                      <a:pt x="254" y="294"/>
                      <a:pt x="248" y="304"/>
                      <a:pt x="240" y="313"/>
                    </a:cubicBezTo>
                    <a:cubicBezTo>
                      <a:pt x="233" y="323"/>
                      <a:pt x="226" y="332"/>
                      <a:pt x="220" y="342"/>
                    </a:cubicBezTo>
                    <a:cubicBezTo>
                      <a:pt x="207" y="362"/>
                      <a:pt x="194" y="380"/>
                      <a:pt x="184" y="399"/>
                    </a:cubicBezTo>
                    <a:cubicBezTo>
                      <a:pt x="174" y="417"/>
                      <a:pt x="165" y="435"/>
                      <a:pt x="157" y="451"/>
                    </a:cubicBezTo>
                    <a:cubicBezTo>
                      <a:pt x="150" y="467"/>
                      <a:pt x="145" y="482"/>
                      <a:pt x="139" y="495"/>
                    </a:cubicBezTo>
                    <a:cubicBezTo>
                      <a:pt x="136" y="507"/>
                      <a:pt x="133" y="517"/>
                      <a:pt x="130" y="526"/>
                    </a:cubicBezTo>
                    <a:cubicBezTo>
                      <a:pt x="126" y="548"/>
                      <a:pt x="123" y="561"/>
                      <a:pt x="123" y="561"/>
                    </a:cubicBezTo>
                    <a:lnTo>
                      <a:pt x="0" y="529"/>
                    </a:lnTo>
                    <a:close/>
                  </a:path>
                </a:pathLst>
              </a:custGeom>
              <a:noFill/>
              <a:ln w="9525">
                <a:solidFill>
                  <a:srgbClr val="035088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52" name="Freeform 24"/>
              <p:cNvSpPr>
                <a:spLocks/>
              </p:cNvSpPr>
              <p:nvPr/>
            </p:nvSpPr>
            <p:spPr bwMode="auto">
              <a:xfrm>
                <a:off x="7476355" y="3293528"/>
                <a:ext cx="439110" cy="354110"/>
              </a:xfrm>
              <a:custGeom>
                <a:avLst/>
                <a:gdLst>
                  <a:gd name="T0" fmla="*/ 277 w 277"/>
                  <a:gd name="T1" fmla="*/ 116 h 224"/>
                  <a:gd name="T2" fmla="*/ 0 w 277"/>
                  <a:gd name="T3" fmla="*/ 224 h 224"/>
                  <a:gd name="T4" fmla="*/ 67 w 277"/>
                  <a:gd name="T5" fmla="*/ 113 h 224"/>
                  <a:gd name="T6" fmla="*/ 3 w 277"/>
                  <a:gd name="T7" fmla="*/ 0 h 224"/>
                  <a:gd name="T8" fmla="*/ 277 w 277"/>
                  <a:gd name="T9" fmla="*/ 11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24">
                    <a:moveTo>
                      <a:pt x="277" y="116"/>
                    </a:moveTo>
                    <a:lnTo>
                      <a:pt x="0" y="224"/>
                    </a:lnTo>
                    <a:lnTo>
                      <a:pt x="67" y="113"/>
                    </a:lnTo>
                    <a:lnTo>
                      <a:pt x="3" y="0"/>
                    </a:lnTo>
                    <a:lnTo>
                      <a:pt x="277" y="116"/>
                    </a:lnTo>
                    <a:close/>
                  </a:path>
                </a:pathLst>
              </a:custGeom>
              <a:noFill/>
              <a:ln w="9525">
                <a:solidFill>
                  <a:srgbClr val="035088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53" name="TextBox 21"/>
            <p:cNvSpPr txBox="1">
              <a:spLocks noChangeArrowheads="1"/>
            </p:cNvSpPr>
            <p:nvPr/>
          </p:nvSpPr>
          <p:spPr bwMode="auto">
            <a:xfrm>
              <a:off x="3955877" y="3816793"/>
              <a:ext cx="705584" cy="25422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1" fontAlgn="auto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Test/Run</a:t>
              </a:r>
            </a:p>
          </p:txBody>
        </p:sp>
        <p:sp>
          <p:nvSpPr>
            <p:cNvPr id="54" name="TextBox 25"/>
            <p:cNvSpPr txBox="1">
              <a:spLocks noChangeArrowheads="1"/>
            </p:cNvSpPr>
            <p:nvPr/>
          </p:nvSpPr>
          <p:spPr bwMode="auto">
            <a:xfrm>
              <a:off x="7398274" y="3876017"/>
              <a:ext cx="705584" cy="25278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1" fontAlgn="auto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Test/Run</a:t>
              </a:r>
            </a:p>
          </p:txBody>
        </p:sp>
        <p:sp>
          <p:nvSpPr>
            <p:cNvPr id="55" name="TextBox 36"/>
            <p:cNvSpPr txBox="1">
              <a:spLocks noChangeArrowheads="1"/>
            </p:cNvSpPr>
            <p:nvPr/>
          </p:nvSpPr>
          <p:spPr bwMode="auto">
            <a:xfrm>
              <a:off x="4994399" y="3549564"/>
              <a:ext cx="649077" cy="41601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1" fontAlgn="auto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Explore</a:t>
              </a:r>
            </a:p>
            <a:p>
              <a:pPr algn="ctr" defTabSz="685800" eaLnBrk="1" fontAlgn="auto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Services</a:t>
              </a:r>
            </a:p>
          </p:txBody>
        </p:sp>
        <p:sp>
          <p:nvSpPr>
            <p:cNvPr id="56" name="TextBox 40"/>
            <p:cNvSpPr txBox="1">
              <a:spLocks noChangeArrowheads="1"/>
            </p:cNvSpPr>
            <p:nvPr/>
          </p:nvSpPr>
          <p:spPr bwMode="auto">
            <a:xfrm>
              <a:off x="6347533" y="3549564"/>
              <a:ext cx="650604" cy="41601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1" fontAlgn="auto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Explore</a:t>
              </a:r>
            </a:p>
            <a:p>
              <a:pPr algn="ctr" defTabSz="685800" eaLnBrk="1" fontAlgn="auto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Services</a:t>
              </a:r>
            </a:p>
          </p:txBody>
        </p:sp>
        <p:sp>
          <p:nvSpPr>
            <p:cNvPr id="13373" name="TextBox 56"/>
            <p:cNvSpPr txBox="1">
              <a:spLocks noChangeArrowheads="1"/>
            </p:cNvSpPr>
            <p:nvPr/>
          </p:nvSpPr>
          <p:spPr bwMode="auto">
            <a:xfrm>
              <a:off x="7117262" y="1889854"/>
              <a:ext cx="1501276" cy="369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defTabSz="4572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MS PGothic" charset="0"/>
                </a:defRPr>
              </a:lvl1pPr>
              <a:lvl2pPr marL="742950" indent="-28575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>
                <a:spcBef>
                  <a:spcPct val="30000"/>
                </a:spcBef>
              </a:pPr>
              <a:r>
                <a:rPr kumimoji="0" lang="en-US" altLang="zh-CN" sz="1800">
                  <a:solidFill>
                    <a:srgbClr val="003F69"/>
                  </a:solidFill>
                  <a:latin typeface="Calibri" charset="0"/>
                  <a:cs typeface="Calibri" charset="0"/>
                </a:rPr>
                <a:t>IBM BlueMix</a:t>
              </a:r>
              <a:endParaRPr kumimoji="0" lang="en-US" altLang="zh-CN" sz="2000">
                <a:solidFill>
                  <a:srgbClr val="003F69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58" name="Up-Down Arrow 57"/>
            <p:cNvSpPr/>
            <p:nvPr/>
          </p:nvSpPr>
          <p:spPr>
            <a:xfrm>
              <a:off x="5946858" y="3532390"/>
              <a:ext cx="162211" cy="239869"/>
            </a:xfrm>
            <a:prstGeom prst="upDownArrow">
              <a:avLst/>
            </a:prstGeom>
            <a:gradFill rotWithShape="1">
              <a:gsLst>
                <a:gs pos="0">
                  <a:srgbClr val="83D1F5">
                    <a:shade val="51000"/>
                    <a:satMod val="130000"/>
                  </a:srgbClr>
                </a:gs>
                <a:gs pos="80000">
                  <a:srgbClr val="83D1F5">
                    <a:shade val="93000"/>
                    <a:satMod val="130000"/>
                  </a:srgbClr>
                </a:gs>
                <a:gs pos="100000">
                  <a:srgbClr val="83D1F5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defTabSz="4572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MS PGothic" charset="0"/>
                </a:defRPr>
              </a:lvl1pPr>
              <a:lvl2pPr marL="742950" indent="-28575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 defTabSz="457200"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endParaRPr kumimoji="0" lang="en-US" sz="1800">
                <a:solidFill>
                  <a:srgbClr val="000000"/>
                </a:solidFill>
              </a:endParaRPr>
            </a:p>
          </p:txBody>
        </p:sp>
        <p:sp>
          <p:nvSpPr>
            <p:cNvPr id="59" name="TextBox 10"/>
            <p:cNvSpPr txBox="1">
              <a:spLocks noChangeArrowheads="1"/>
            </p:cNvSpPr>
            <p:nvPr/>
          </p:nvSpPr>
          <p:spPr bwMode="auto">
            <a:xfrm>
              <a:off x="3557268" y="2284198"/>
              <a:ext cx="995760" cy="25567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1" fontAlgn="auto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Check </a:t>
              </a:r>
              <a:r>
                <a:rPr lang="en-US" sz="1100" kern="0" dirty="0" smtClean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In Code</a:t>
              </a:r>
              <a:endParaRPr lang="en-US" sz="1100" kern="0" dirty="0">
                <a:solidFill>
                  <a:srgbClr val="003F69"/>
                </a:solidFill>
                <a:latin typeface="Calibri" pitchFamily="34" charset="0"/>
                <a:ea typeface="MS PGothic" charset="0"/>
                <a:cs typeface="Calibri" pitchFamily="34" charset="0"/>
              </a:endParaRPr>
            </a:p>
          </p:txBody>
        </p:sp>
        <p:sp>
          <p:nvSpPr>
            <p:cNvPr id="60" name="TextBox 41"/>
            <p:cNvSpPr txBox="1">
              <a:spLocks noChangeArrowheads="1"/>
            </p:cNvSpPr>
            <p:nvPr/>
          </p:nvSpPr>
          <p:spPr bwMode="auto">
            <a:xfrm>
              <a:off x="7546416" y="2284198"/>
              <a:ext cx="995760" cy="25567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1" fontAlgn="auto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Check </a:t>
              </a:r>
              <a:r>
                <a:rPr lang="en-US" sz="1100" kern="0" dirty="0" smtClean="0">
                  <a:solidFill>
                    <a:srgbClr val="003F69"/>
                  </a:solidFill>
                  <a:latin typeface="Calibri" pitchFamily="34" charset="0"/>
                  <a:ea typeface="MS PGothic" charset="0"/>
                  <a:cs typeface="Calibri" pitchFamily="34" charset="0"/>
                </a:rPr>
                <a:t>In Code</a:t>
              </a:r>
              <a:endParaRPr lang="en-US" sz="1100" kern="0" dirty="0">
                <a:solidFill>
                  <a:srgbClr val="003F69"/>
                </a:solidFill>
                <a:latin typeface="Calibri" pitchFamily="34" charset="0"/>
                <a:ea typeface="MS PGothic" charset="0"/>
                <a:cs typeface="Calibri" pitchFamily="34" charset="0"/>
              </a:endParaRPr>
            </a:p>
          </p:txBody>
        </p:sp>
      </p:grpSp>
      <p:sp>
        <p:nvSpPr>
          <p:cNvPr id="22593" name="Title 1"/>
          <p:cNvSpPr>
            <a:spLocks noGrp="1"/>
          </p:cNvSpPr>
          <p:nvPr>
            <p:ph type="title"/>
          </p:nvPr>
        </p:nvSpPr>
        <p:spPr>
          <a:xfrm>
            <a:off x="357188" y="580493"/>
            <a:ext cx="8410575" cy="612775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CN" sz="24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2  Introducing IBM </a:t>
            </a:r>
            <a:r>
              <a:rPr kumimoji="0" lang="en-US" altLang="zh-CN" sz="24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Bluemix</a:t>
            </a:r>
            <a:endParaRPr kumimoji="0" lang="en-US" altLang="zh-CN" sz="2400" b="1" dirty="0">
              <a:solidFill>
                <a:srgbClr val="003E6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13316" name="Rectangle 5"/>
          <p:cNvSpPr txBox="1">
            <a:spLocks noChangeArrowheads="1"/>
          </p:cNvSpPr>
          <p:nvPr/>
        </p:nvSpPr>
        <p:spPr bwMode="auto">
          <a:xfrm>
            <a:off x="288395" y="1323463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None/>
            </a:pPr>
            <a:r>
              <a:rPr kumimoji="0" lang="en-US" altLang="zh-CN" sz="1600" dirty="0" err="1">
                <a:solidFill>
                  <a:srgbClr val="000000"/>
                </a:solidFill>
              </a:rPr>
              <a:t>Bluemix</a:t>
            </a:r>
            <a:r>
              <a:rPr kumimoji="0" lang="en-US" altLang="zh-CN" sz="1600" dirty="0">
                <a:solidFill>
                  <a:srgbClr val="000000"/>
                </a:solidFill>
              </a:rPr>
              <a:t> is IBM</a:t>
            </a:r>
            <a:r>
              <a:rPr kumimoji="0" lang="en-US" sz="1600" dirty="0">
                <a:solidFill>
                  <a:srgbClr val="000000"/>
                </a:solidFill>
              </a:rPr>
              <a:t>’</a:t>
            </a:r>
            <a:r>
              <a:rPr kumimoji="0" lang="en-US" altLang="zh-CN" sz="1600" dirty="0">
                <a:solidFill>
                  <a:srgbClr val="000000"/>
                </a:solidFill>
              </a:rPr>
              <a:t>s new </a:t>
            </a:r>
            <a:r>
              <a:rPr kumimoji="0" lang="en-US" altLang="zh-CN" sz="1600" dirty="0" err="1">
                <a:solidFill>
                  <a:srgbClr val="000000"/>
                </a:solidFill>
              </a:rPr>
              <a:t>PaaS</a:t>
            </a:r>
            <a:r>
              <a:rPr kumimoji="0" lang="en-US" altLang="zh-CN" sz="1600" dirty="0">
                <a:solidFill>
                  <a:srgbClr val="000000"/>
                </a:solidFill>
              </a:rPr>
              <a:t> solution that combines the power of Cloud Foundry with popular languages and IBM </a:t>
            </a:r>
            <a:r>
              <a:rPr kumimoji="0" lang="en-US" altLang="zh-CN" sz="1600" dirty="0" err="1">
                <a:solidFill>
                  <a:srgbClr val="000000"/>
                </a:solidFill>
              </a:rPr>
              <a:t>SaaS</a:t>
            </a:r>
            <a:r>
              <a:rPr kumimoji="0" lang="en-US" altLang="zh-CN" sz="1600" dirty="0">
                <a:solidFill>
                  <a:srgbClr val="000000"/>
                </a:solidFill>
              </a:rPr>
              <a:t>.</a:t>
            </a:r>
            <a:endParaRPr kumimoji="0" lang="en-US" altLang="zh-CN" sz="1600" dirty="0">
              <a:solidFill>
                <a:srgbClr val="000000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93896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584728"/>
            <a:ext cx="8766175" cy="603250"/>
          </a:xfrm>
        </p:spPr>
        <p:txBody>
          <a:bodyPr/>
          <a:lstStyle/>
          <a:p>
            <a:pPr>
              <a:defRPr/>
            </a:pPr>
            <a:r>
              <a:rPr kumimoji="0" lang="en-US" altLang="zh-CN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pitchFamily="34" charset="-128"/>
                <a:cs typeface="Arial" charset="0"/>
                <a:sym typeface="HelvNeue Medium for IBM" charset="0"/>
              </a:rPr>
              <a:t>2.1 </a:t>
            </a:r>
            <a:r>
              <a:rPr kumimoji="0" lang="en-US" altLang="zh-CN" sz="2400" b="1" dirty="0" err="1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pitchFamily="34" charset="-128"/>
                <a:cs typeface="Arial" charset="0"/>
                <a:sym typeface="HelvNeue Medium for IBM" charset="0"/>
              </a:rPr>
              <a:t>Bluemix</a:t>
            </a:r>
            <a:r>
              <a:rPr kumimoji="0" lang="en-US" altLang="zh-CN" sz="24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pitchFamily="34" charset="-128"/>
                <a:cs typeface="Arial" charset="0"/>
                <a:sym typeface="HelvNeue Medium for IBM" charset="0"/>
              </a:rPr>
              <a:t> Architecture</a:t>
            </a:r>
            <a:endParaRPr lang="zh-CN" altLang="en-US" sz="2400" dirty="0">
              <a:ea typeface="MS PGothic" pitchFamily="34" charset="-128"/>
            </a:endParaRPr>
          </a:p>
        </p:txBody>
      </p:sp>
      <p:pic>
        <p:nvPicPr>
          <p:cNvPr id="15362" name="图片 3" descr="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6" y="1276883"/>
            <a:ext cx="4319902" cy="55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3" y="3787775"/>
            <a:ext cx="4232275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1530350"/>
            <a:ext cx="2081213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线箭头连接符 9"/>
          <p:cNvCxnSpPr>
            <a:stCxn id="15364" idx="1"/>
          </p:cNvCxnSpPr>
          <p:nvPr/>
        </p:nvCxnSpPr>
        <p:spPr>
          <a:xfrm flipH="1">
            <a:off x="4459288" y="2495550"/>
            <a:ext cx="1246187" cy="103822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2927350" y="4086225"/>
            <a:ext cx="1849438" cy="1270000"/>
          </a:xfrm>
          <a:prstGeom prst="straightConnector1">
            <a:avLst/>
          </a:prstGeom>
          <a:ln>
            <a:solidFill>
              <a:srgbClr val="006699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3022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"/>
          <p:cNvSpPr>
            <a:spLocks/>
          </p:cNvSpPr>
          <p:nvPr/>
        </p:nvSpPr>
        <p:spPr bwMode="auto">
          <a:xfrm>
            <a:off x="308503" y="621802"/>
            <a:ext cx="7046382" cy="42335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 anchorCtr="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0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cs typeface="Arial" charset="0"/>
                <a:sym typeface="HelvNeue Medium for IBM" charset="0"/>
              </a:rPr>
              <a:t>2.2 Innovation is fueled by Open </a:t>
            </a:r>
            <a:r>
              <a:rPr lang="en-US" altLang="zh-CN" sz="2000" b="1" dirty="0" smtClean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cs typeface="Arial" charset="0"/>
                <a:sym typeface="HelvNeue Medium for IBM" charset="0"/>
              </a:rPr>
              <a:t>standards for </a:t>
            </a:r>
            <a:r>
              <a:rPr lang="en-US" altLang="zh-CN" sz="20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cs typeface="Arial" charset="0"/>
                <a:sym typeface="HelvNeue Medium for IBM" charset="0"/>
              </a:rPr>
              <a:t>Bluemix</a:t>
            </a:r>
            <a:endParaRPr lang="en-US" altLang="zh-CN" sz="2000" b="1" dirty="0">
              <a:solidFill>
                <a:srgbClr val="003E69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" charset="0"/>
              <a:sym typeface="HelvNeue Medium for IBM" charset="0"/>
            </a:endParaRPr>
          </a:p>
        </p:txBody>
      </p:sp>
      <p:sp>
        <p:nvSpPr>
          <p:cNvPr id="16386" name="Rectangle 3"/>
          <p:cNvSpPr>
            <a:spLocks/>
          </p:cNvSpPr>
          <p:nvPr/>
        </p:nvSpPr>
        <p:spPr bwMode="auto">
          <a:xfrm>
            <a:off x="549275" y="1614500"/>
            <a:ext cx="2538413" cy="16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 hangingPunct="1"/>
            <a:r>
              <a:rPr lang="en-US" altLang="zh-CN">
                <a:latin typeface="Calibri" charset="0"/>
                <a:ea typeface="ヒラギノ角ゴ ProN W3" charset="0"/>
                <a:cs typeface="ヒラギノ角ゴ ProN W3" charset="0"/>
                <a:sym typeface="HelvNeue Light for IBM" charset="0"/>
              </a:rPr>
              <a:t>Developers prefer freedom of choice</a:t>
            </a:r>
          </a:p>
        </p:txBody>
      </p:sp>
      <p:pic>
        <p:nvPicPr>
          <p:cNvPr id="16387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4011625"/>
            <a:ext cx="1152525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2636850"/>
            <a:ext cx="7588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Rectangle 6"/>
          <p:cNvSpPr>
            <a:spLocks/>
          </p:cNvSpPr>
          <p:nvPr/>
        </p:nvSpPr>
        <p:spPr bwMode="auto">
          <a:xfrm>
            <a:off x="6205538" y="3883038"/>
            <a:ext cx="2500312" cy="2857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39200" bIns="0" anchor="ctr"/>
          <a:lstStyle>
            <a:lvl1pPr marL="219075" indent="-150813"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1pPr>
            <a:lvl2pPr marL="742950" indent="-285750"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2pPr>
            <a:lvl3pPr marL="1143000" indent="-228600"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3pPr>
            <a:lvl4pPr marL="1600200" indent="-228600"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4pPr>
            <a:lvl5pPr marL="2057400" indent="-228600"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783"/>
              </a:spcBef>
              <a:defRPr/>
            </a:pPr>
            <a:r>
              <a:rPr lang="en-US" sz="1969">
                <a:solidFill>
                  <a:srgbClr val="008A52"/>
                </a:solidFill>
                <a:cs typeface="+mn-cs"/>
              </a:rPr>
              <a:t>Services</a:t>
            </a:r>
          </a:p>
        </p:txBody>
      </p:sp>
      <p:sp>
        <p:nvSpPr>
          <p:cNvPr id="16390" name="Rectangle 7"/>
          <p:cNvSpPr>
            <a:spLocks/>
          </p:cNvSpPr>
          <p:nvPr/>
        </p:nvSpPr>
        <p:spPr bwMode="auto">
          <a:xfrm>
            <a:off x="227013" y="2193938"/>
            <a:ext cx="32321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200" bIns="0" anchor="ctr"/>
          <a:lstStyle/>
          <a:p>
            <a:pPr marL="222250" indent="-150813" algn="ctr" eaLnBrk="1" hangingPunct="1">
              <a:lnSpc>
                <a:spcPct val="90000"/>
              </a:lnSpc>
              <a:spcBef>
                <a:spcPts val="525"/>
              </a:spcBef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</a:pPr>
            <a:r>
              <a:rPr lang="en-US" altLang="zh-CN" sz="2000">
                <a:solidFill>
                  <a:srgbClr val="BA006E"/>
                </a:solidFill>
                <a:latin typeface="Calibri" charset="0"/>
                <a:ea typeface="ヒラギノ角ゴ ProN W3" charset="0"/>
                <a:cs typeface="ヒラギノ角ゴ ProN W3" charset="0"/>
                <a:sym typeface="Gill Sans" charset="0"/>
              </a:rPr>
              <a:t>Runtime</a:t>
            </a:r>
          </a:p>
        </p:txBody>
      </p:sp>
      <p:sp>
        <p:nvSpPr>
          <p:cNvPr id="16391" name="Line 8"/>
          <p:cNvSpPr>
            <a:spLocks noChangeShapeType="1"/>
          </p:cNvSpPr>
          <p:nvPr/>
        </p:nvSpPr>
        <p:spPr bwMode="auto">
          <a:xfrm>
            <a:off x="322263" y="2513025"/>
            <a:ext cx="3138487" cy="1588"/>
          </a:xfrm>
          <a:prstGeom prst="line">
            <a:avLst/>
          </a:prstGeom>
          <a:noFill/>
          <a:ln w="38160">
            <a:solidFill>
              <a:srgbClr val="BA006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2" name="Line 9"/>
          <p:cNvSpPr>
            <a:spLocks noChangeShapeType="1"/>
          </p:cNvSpPr>
          <p:nvPr/>
        </p:nvSpPr>
        <p:spPr bwMode="auto">
          <a:xfrm rot="10800000">
            <a:off x="3438525" y="2493975"/>
            <a:ext cx="242888" cy="242888"/>
          </a:xfrm>
          <a:prstGeom prst="line">
            <a:avLst/>
          </a:prstGeom>
          <a:noFill/>
          <a:ln w="38160">
            <a:solidFill>
              <a:srgbClr val="BA006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3" name="Line 10"/>
          <p:cNvSpPr>
            <a:spLocks noChangeShapeType="1"/>
          </p:cNvSpPr>
          <p:nvPr/>
        </p:nvSpPr>
        <p:spPr bwMode="auto">
          <a:xfrm>
            <a:off x="6134100" y="4235463"/>
            <a:ext cx="2500313" cy="1587"/>
          </a:xfrm>
          <a:prstGeom prst="line">
            <a:avLst/>
          </a:prstGeom>
          <a:noFill/>
          <a:ln w="38160">
            <a:solidFill>
              <a:srgbClr val="008A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4" name="Line 11"/>
          <p:cNvSpPr>
            <a:spLocks noChangeShapeType="1"/>
          </p:cNvSpPr>
          <p:nvPr/>
        </p:nvSpPr>
        <p:spPr bwMode="auto">
          <a:xfrm>
            <a:off x="5915025" y="3994163"/>
            <a:ext cx="219075" cy="239712"/>
          </a:xfrm>
          <a:prstGeom prst="line">
            <a:avLst/>
          </a:prstGeom>
          <a:noFill/>
          <a:ln w="38160">
            <a:solidFill>
              <a:srgbClr val="008A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pic>
        <p:nvPicPr>
          <p:cNvPr id="16395" name="Picture 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5610238"/>
            <a:ext cx="1081087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Picture 1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3324238"/>
            <a:ext cx="884238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97" name="Group 16"/>
          <p:cNvGrpSpPr>
            <a:grpSpLocks/>
          </p:cNvGrpSpPr>
          <p:nvPr/>
        </p:nvGrpSpPr>
        <p:grpSpPr bwMode="auto">
          <a:xfrm>
            <a:off x="2201863" y="5610238"/>
            <a:ext cx="514350" cy="738187"/>
            <a:chOff x="0" y="0"/>
            <a:chExt cx="460" cy="662"/>
          </a:xfrm>
        </p:grpSpPr>
        <p:pic>
          <p:nvPicPr>
            <p:cNvPr id="16436" name="Picture 14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0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5" name="Rectangle 15"/>
            <p:cNvSpPr>
              <a:spLocks/>
            </p:cNvSpPr>
            <p:nvPr/>
          </p:nvSpPr>
          <p:spPr bwMode="auto">
            <a:xfrm>
              <a:off x="11" y="507"/>
              <a:ext cx="365" cy="155"/>
            </a:xfrm>
            <a:prstGeom prst="rect">
              <a:avLst/>
            </a:prstGeom>
            <a:noFill/>
            <a:ln>
              <a:noFill/>
            </a:ln>
            <a:effectLst>
              <a:outerShdw blurRad="63500" dist="12700" dir="2700000" algn="ctr" rotWithShape="0">
                <a:srgbClr val="006E99">
                  <a:alpha val="74997"/>
                </a:srgbClr>
              </a:outerShdw>
            </a:effectLst>
            <a:extLst/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125">
                  <a:latin typeface="Gill Sans" pitchFamily="-106" charset="0"/>
                  <a:ea typeface="Gill Sans" pitchFamily="-106" charset="0"/>
                  <a:cs typeface="Gill Sans" pitchFamily="-106" charset="0"/>
                  <a:sym typeface="Gill Sans" pitchFamily="-106" charset="0"/>
                </a:rPr>
                <a:t>OAuth</a:t>
              </a:r>
            </a:p>
          </p:txBody>
        </p:sp>
      </p:grpSp>
      <p:pic>
        <p:nvPicPr>
          <p:cNvPr id="16398" name="Picture 17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5457838"/>
            <a:ext cx="15065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Picture 18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4538675"/>
            <a:ext cx="144621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00" name="Group 23"/>
          <p:cNvGrpSpPr>
            <a:grpSpLocks/>
          </p:cNvGrpSpPr>
          <p:nvPr/>
        </p:nvGrpSpPr>
        <p:grpSpPr bwMode="auto">
          <a:xfrm>
            <a:off x="7010400" y="1797063"/>
            <a:ext cx="936625" cy="444500"/>
            <a:chOff x="0" y="0"/>
            <a:chExt cx="839" cy="399"/>
          </a:xfrm>
        </p:grpSpPr>
        <p:grpSp>
          <p:nvGrpSpPr>
            <p:cNvPr id="16432" name="Group 21"/>
            <p:cNvGrpSpPr>
              <a:grpSpLocks/>
            </p:cNvGrpSpPr>
            <p:nvPr/>
          </p:nvGrpSpPr>
          <p:grpSpPr bwMode="auto">
            <a:xfrm>
              <a:off x="0" y="0"/>
              <a:ext cx="803" cy="399"/>
              <a:chOff x="0" y="0"/>
              <a:chExt cx="803" cy="399"/>
            </a:xfrm>
          </p:grpSpPr>
          <p:sp>
            <p:nvSpPr>
              <p:cNvPr id="30739" name="AutoShape 19"/>
              <p:cNvSpPr>
                <a:spLocks/>
              </p:cNvSpPr>
              <p:nvPr/>
            </p:nvSpPr>
            <p:spPr bwMode="auto">
              <a:xfrm>
                <a:off x="0" y="7"/>
                <a:ext cx="803" cy="383"/>
              </a:xfrm>
              <a:prstGeom prst="roundRect">
                <a:avLst>
                  <a:gd name="adj" fmla="val 8051"/>
                </a:avLst>
              </a:prstGeom>
              <a:gradFill rotWithShape="0">
                <a:gsLst>
                  <a:gs pos="0">
                    <a:srgbClr val="8B9CFF"/>
                  </a:gs>
                  <a:gs pos="100000">
                    <a:srgbClr val="647AFF"/>
                  </a:gs>
                </a:gsLst>
                <a:lin ang="5400000" scaled="1"/>
              </a:gradFill>
              <a:ln w="9525">
                <a:solidFill>
                  <a:srgbClr val="7283F9"/>
                </a:solidFill>
                <a:round/>
                <a:headEnd/>
                <a:tailEnd/>
              </a:ln>
              <a:effectLst>
                <a:outerShdw blurRad="63500" dist="25399" dir="5400000" algn="ctr" rotWithShape="0">
                  <a:srgbClr val="808080">
                    <a:alpha val="34998"/>
                  </a:srgbClr>
                </a:outerShdw>
              </a:effectLst>
            </p:spPr>
            <p:txBody>
              <a:bodyPr lIns="0" tIns="0" rIns="0" bIns="0"/>
              <a:lstStyle/>
              <a:p>
                <a:pPr eaLnBrk="1" hangingPunct="1"/>
                <a:endParaRPr lang="en-US">
                  <a:latin typeface="Gill Sans" charset="0"/>
                  <a:sym typeface="Gill Sans" charset="0"/>
                </a:endParaRPr>
              </a:p>
            </p:txBody>
          </p:sp>
          <p:pic>
            <p:nvPicPr>
              <p:cNvPr id="16435" name="Picture 20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" y="0"/>
                <a:ext cx="388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268" name="Rectangle 22"/>
            <p:cNvSpPr>
              <a:spLocks/>
            </p:cNvSpPr>
            <p:nvPr/>
          </p:nvSpPr>
          <p:spPr bwMode="auto">
            <a:xfrm>
              <a:off x="327" y="135"/>
              <a:ext cx="512" cy="12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 anchor="ctr"/>
            <a:lstStyle>
              <a:lvl1pPr marL="387350" indent="-38735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ts val="158"/>
                </a:spcBef>
                <a:defRPr/>
              </a:pPr>
              <a:r>
                <a:rPr lang="en-US" sz="984">
                  <a:solidFill>
                    <a:srgbClr val="FFFFFF"/>
                  </a:solidFill>
                  <a:cs typeface="+mn-cs"/>
                </a:rPr>
                <a:t>OSLC</a:t>
              </a:r>
            </a:p>
          </p:txBody>
        </p:sp>
      </p:grpSp>
      <p:grpSp>
        <p:nvGrpSpPr>
          <p:cNvPr id="16401" name="Group 26"/>
          <p:cNvGrpSpPr>
            <a:grpSpLocks/>
          </p:cNvGrpSpPr>
          <p:nvPr/>
        </p:nvGrpSpPr>
        <p:grpSpPr bwMode="auto">
          <a:xfrm>
            <a:off x="7920038" y="2422538"/>
            <a:ext cx="911225" cy="387350"/>
            <a:chOff x="0" y="0"/>
            <a:chExt cx="816" cy="347"/>
          </a:xfrm>
        </p:grpSpPr>
        <p:pic>
          <p:nvPicPr>
            <p:cNvPr id="16430" name="Picture 24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1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66" name="Rectangle 25"/>
            <p:cNvSpPr>
              <a:spLocks/>
            </p:cNvSpPr>
            <p:nvPr/>
          </p:nvSpPr>
          <p:spPr bwMode="auto">
            <a:xfrm>
              <a:off x="348" y="225"/>
              <a:ext cx="391" cy="12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 anchor="ctr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sz="984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TOSCA</a:t>
              </a:r>
            </a:p>
          </p:txBody>
        </p:sp>
      </p:grpSp>
      <p:grpSp>
        <p:nvGrpSpPr>
          <p:cNvPr id="16402" name="Group 29"/>
          <p:cNvGrpSpPr>
            <a:grpSpLocks/>
          </p:cNvGrpSpPr>
          <p:nvPr/>
        </p:nvGrpSpPr>
        <p:grpSpPr bwMode="auto">
          <a:xfrm>
            <a:off x="7545388" y="4922850"/>
            <a:ext cx="1223962" cy="471488"/>
            <a:chOff x="0" y="0"/>
            <a:chExt cx="1096" cy="423"/>
          </a:xfrm>
        </p:grpSpPr>
        <p:pic>
          <p:nvPicPr>
            <p:cNvPr id="16428" name="Picture 27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96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64" name="Rectangle 28"/>
            <p:cNvSpPr>
              <a:spLocks/>
            </p:cNvSpPr>
            <p:nvPr/>
          </p:nvSpPr>
          <p:spPr bwMode="auto">
            <a:xfrm>
              <a:off x="441" y="283"/>
              <a:ext cx="323" cy="1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 anchor="ctr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/>
                  <a:ea typeface="ヒラギノ角ゴ ProN W3" pitchFamily="-106" charset="-128"/>
                  <a:sym typeface="Gill San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sz="1125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CMIS</a:t>
              </a:r>
            </a:p>
          </p:txBody>
        </p:sp>
      </p:grpSp>
      <p:pic>
        <p:nvPicPr>
          <p:cNvPr id="16403" name="Picture 30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5610238"/>
            <a:ext cx="1020762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4" name="Picture 31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181238"/>
            <a:ext cx="51752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5" name="Picture 32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2351100"/>
            <a:ext cx="4540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6" name="Picture 33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636850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7" name="Picture 34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8" y="5529275"/>
            <a:ext cx="12065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3" name="Rectangle 35"/>
          <p:cNvSpPr>
            <a:spLocks/>
          </p:cNvSpPr>
          <p:nvPr/>
        </p:nvSpPr>
        <p:spPr bwMode="auto">
          <a:xfrm>
            <a:off x="911225" y="5105413"/>
            <a:ext cx="3767138" cy="2857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39200" bIns="0" anchor="ctr"/>
          <a:lstStyle>
            <a:lvl1pPr marL="217488" indent="-149225"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1pPr>
            <a:lvl2pPr marL="742950" indent="-285750"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2pPr>
            <a:lvl3pPr marL="1143000" indent="-228600"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3pPr>
            <a:lvl4pPr marL="1600200" indent="-228600"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4pPr>
            <a:lvl5pPr marL="2057400" indent="-228600"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519"/>
              </a:spcBef>
              <a:defRPr/>
            </a:pPr>
            <a:r>
              <a:rPr lang="en-US" sz="1969">
                <a:solidFill>
                  <a:schemeClr val="tx1"/>
                </a:solidFill>
                <a:cs typeface="+mn-cs"/>
              </a:rPr>
              <a:t>Integration</a:t>
            </a:r>
          </a:p>
        </p:txBody>
      </p:sp>
      <p:sp>
        <p:nvSpPr>
          <p:cNvPr id="16409" name="Line 36"/>
          <p:cNvSpPr>
            <a:spLocks noChangeShapeType="1"/>
          </p:cNvSpPr>
          <p:nvPr/>
        </p:nvSpPr>
        <p:spPr bwMode="auto">
          <a:xfrm>
            <a:off x="990600" y="5457838"/>
            <a:ext cx="4037013" cy="1587"/>
          </a:xfrm>
          <a:prstGeom prst="line">
            <a:avLst/>
          </a:prstGeom>
          <a:noFill/>
          <a:ln w="3816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410" name="Line 37"/>
          <p:cNvSpPr>
            <a:spLocks noChangeShapeType="1"/>
          </p:cNvSpPr>
          <p:nvPr/>
        </p:nvSpPr>
        <p:spPr bwMode="auto">
          <a:xfrm rot="10800000">
            <a:off x="4799013" y="5016513"/>
            <a:ext cx="230187" cy="439737"/>
          </a:xfrm>
          <a:prstGeom prst="line">
            <a:avLst/>
          </a:prstGeom>
          <a:noFill/>
          <a:ln w="3816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411" name="Line 38"/>
          <p:cNvSpPr>
            <a:spLocks noChangeShapeType="1"/>
          </p:cNvSpPr>
          <p:nvPr/>
        </p:nvSpPr>
        <p:spPr bwMode="auto">
          <a:xfrm>
            <a:off x="3581400" y="1644663"/>
            <a:ext cx="5106988" cy="1587"/>
          </a:xfrm>
          <a:prstGeom prst="line">
            <a:avLst/>
          </a:prstGeom>
          <a:noFill/>
          <a:ln w="38160">
            <a:solidFill>
              <a:srgbClr val="83D1F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412" name="Line 39"/>
          <p:cNvSpPr>
            <a:spLocks noChangeShapeType="1"/>
          </p:cNvSpPr>
          <p:nvPr/>
        </p:nvSpPr>
        <p:spPr bwMode="auto">
          <a:xfrm>
            <a:off x="3581400" y="1644663"/>
            <a:ext cx="382588" cy="687387"/>
          </a:xfrm>
          <a:prstGeom prst="line">
            <a:avLst/>
          </a:prstGeom>
          <a:noFill/>
          <a:ln w="38160">
            <a:solidFill>
              <a:srgbClr val="83D1F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413" name="Rectangle 40"/>
          <p:cNvSpPr>
            <a:spLocks/>
          </p:cNvSpPr>
          <p:nvPr/>
        </p:nvSpPr>
        <p:spPr bwMode="auto">
          <a:xfrm>
            <a:off x="3509963" y="1292238"/>
            <a:ext cx="32321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200" bIns="0" anchor="ctr"/>
          <a:lstStyle/>
          <a:p>
            <a:pPr marL="222250" indent="-150813" algn="ctr" eaLnBrk="1" hangingPunct="1">
              <a:lnSpc>
                <a:spcPct val="90000"/>
              </a:lnSpc>
              <a:spcBef>
                <a:spcPts val="525"/>
              </a:spcBef>
              <a:tabLst>
                <a:tab pos="215900" algn="l"/>
                <a:tab pos="863600" algn="l"/>
                <a:tab pos="1511300" algn="l"/>
                <a:tab pos="2171700" algn="l"/>
                <a:tab pos="2819400" algn="l"/>
                <a:tab pos="3467100" algn="l"/>
                <a:tab pos="4114800" algn="l"/>
                <a:tab pos="4762500" algn="l"/>
                <a:tab pos="5422900" algn="l"/>
                <a:tab pos="6070600" algn="l"/>
                <a:tab pos="6718300" algn="l"/>
                <a:tab pos="7366000" algn="l"/>
                <a:tab pos="8013700" algn="l"/>
                <a:tab pos="8674100" algn="l"/>
                <a:tab pos="9321800" algn="l"/>
                <a:tab pos="9969500" algn="l"/>
                <a:tab pos="10617200" algn="l"/>
                <a:tab pos="11264900" algn="l"/>
                <a:tab pos="11925300" algn="l"/>
                <a:tab pos="12573000" algn="l"/>
                <a:tab pos="13220700" algn="l"/>
                <a:tab pos="14363700" algn="l"/>
                <a:tab pos="14630400" algn="l"/>
              </a:tabLst>
            </a:pPr>
            <a:r>
              <a:rPr lang="en-US" altLang="zh-CN" sz="2000">
                <a:solidFill>
                  <a:srgbClr val="83D1F5"/>
                </a:solidFill>
                <a:latin typeface="Calibri" charset="0"/>
                <a:ea typeface="ヒラギノ角ゴ ProN W3" charset="0"/>
                <a:cs typeface="ヒラギノ角ゴ ProN W3" charset="0"/>
                <a:sym typeface="Gill Sans" charset="0"/>
              </a:rPr>
              <a:t>Tools &amp; DevOps</a:t>
            </a:r>
          </a:p>
        </p:txBody>
      </p:sp>
      <p:pic>
        <p:nvPicPr>
          <p:cNvPr id="16414" name="Picture 41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38" y="4922850"/>
            <a:ext cx="134302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5" name="Picture 42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65413"/>
            <a:ext cx="496888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6" name="Picture 43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4162438"/>
            <a:ext cx="91122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7" name="Picture 44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3779850"/>
            <a:ext cx="1295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8" name="Picture 45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1725625"/>
            <a:ext cx="56515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9" name="Picture 46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3" y="1725625"/>
            <a:ext cx="7207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0" name="Picture 47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546488"/>
            <a:ext cx="9556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1" name="Picture 48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2636850"/>
            <a:ext cx="911225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2" name="Picture 49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88" y="2332050"/>
            <a:ext cx="9906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3" name="Picture 50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25" y="4314838"/>
            <a:ext cx="10239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4" name="Picture 51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8" y="2876563"/>
            <a:ext cx="129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5" name="Picture 52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25625"/>
            <a:ext cx="5683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6" name="Picture 53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13" y="3327413"/>
            <a:ext cx="1285875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7" name="Picture 54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2027250"/>
            <a:ext cx="3044825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1069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00" y="204788"/>
            <a:ext cx="534988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AutoShape 5"/>
          <p:cNvSpPr>
            <a:spLocks/>
          </p:cNvSpPr>
          <p:nvPr/>
        </p:nvSpPr>
        <p:spPr bwMode="auto">
          <a:xfrm>
            <a:off x="284163" y="598488"/>
            <a:ext cx="8328025" cy="3222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xtLst/>
        </p:spPr>
        <p:txBody>
          <a:bodyPr lIns="0" tIns="0" rIns="0" bIns="0"/>
          <a:lstStyle/>
          <a:p>
            <a:pPr>
              <a:lnSpc>
                <a:spcPct val="90000"/>
              </a:lnSpc>
              <a:defRPr/>
            </a:pPr>
            <a:r>
              <a:rPr lang="en-US" altLang="zh-CN" sz="24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cs typeface="Arial" charset="0"/>
                <a:sym typeface="HelvNeue Medium for IBM" charset="0"/>
              </a:rPr>
              <a:t>2.3  What can </a:t>
            </a:r>
            <a:r>
              <a:rPr lang="en-US" altLang="zh-CN" sz="2400" b="1" dirty="0" err="1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cs typeface="Arial" charset="0"/>
                <a:sym typeface="HelvNeue Medium for IBM" charset="0"/>
              </a:rPr>
              <a:t>Bluemix</a:t>
            </a:r>
            <a:r>
              <a:rPr lang="en-US" altLang="zh-CN" sz="2400" b="1" dirty="0">
                <a:solidFill>
                  <a:srgbClr val="003E6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cs typeface="Arial" charset="0"/>
                <a:sym typeface="HelvNeue Medium for IBM" charset="0"/>
              </a:rPr>
              <a:t> Deliver? </a:t>
            </a:r>
            <a:endParaRPr lang="en-US" altLang="zh-CN" sz="2400" b="1" dirty="0">
              <a:solidFill>
                <a:srgbClr val="003E69"/>
              </a:solidFill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" charset="0"/>
            </a:endParaRPr>
          </a:p>
        </p:txBody>
      </p:sp>
      <p:sp>
        <p:nvSpPr>
          <p:cNvPr id="11271" name="Rectangle 6"/>
          <p:cNvSpPr>
            <a:spLocks/>
          </p:cNvSpPr>
          <p:nvPr/>
        </p:nvSpPr>
        <p:spPr bwMode="auto">
          <a:xfrm>
            <a:off x="323850" y="966788"/>
            <a:ext cx="8518525" cy="2143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>
            <a:lvl1pPr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1pPr>
            <a:lvl2pPr marL="742950" indent="-285750"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2pPr>
            <a:lvl3pPr marL="1143000" indent="-228600"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3pPr>
            <a:lvl4pPr marL="1600200" indent="-228600"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4pPr>
            <a:lvl5pPr marL="2057400" indent="-228600"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/>
                <a:ea typeface="ヒラギノ角ゴ ProN W3" pitchFamily="-106" charset="-128"/>
                <a:sym typeface="Gill Sans"/>
              </a:defRPr>
            </a:lvl9pPr>
          </a:lstStyle>
          <a:p>
            <a:pPr eaLnBrk="1" hangingPunct="1">
              <a:defRPr/>
            </a:pPr>
            <a:r>
              <a:rPr lang="en-US" sz="1687" dirty="0" smtClean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--</a:t>
            </a:r>
            <a:r>
              <a:rPr lang="en-US" sz="1687" dirty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-</a:t>
            </a:r>
            <a:r>
              <a:rPr lang="en-US" sz="1687" dirty="0" smtClean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Delivering </a:t>
            </a:r>
            <a:r>
              <a:rPr lang="en-US" sz="1687" dirty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a </a:t>
            </a:r>
            <a:r>
              <a:rPr lang="en-US" sz="1687" dirty="0" err="1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Composable</a:t>
            </a:r>
            <a:r>
              <a:rPr lang="en-US" sz="1687" dirty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HelvNeue Light for IBM"/>
              </a:rPr>
              <a:t> Services development environment </a:t>
            </a:r>
          </a:p>
        </p:txBody>
      </p:sp>
      <p:sp>
        <p:nvSpPr>
          <p:cNvPr id="17412" name="AutoShape 8"/>
          <p:cNvSpPr>
            <a:spLocks/>
          </p:cNvSpPr>
          <p:nvPr/>
        </p:nvSpPr>
        <p:spPr bwMode="auto">
          <a:xfrm>
            <a:off x="5375275" y="1410233"/>
            <a:ext cx="2411413" cy="21431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03" tIns="35703" rIns="35703" bIns="35703" anchor="ctr"/>
          <a:lstStyle/>
          <a:p>
            <a:pPr defTabSz="455613" eaLnBrk="1" hangingPunct="1">
              <a:lnSpc>
                <a:spcPts val="1400"/>
              </a:lnSpc>
            </a:pPr>
            <a:r>
              <a:rPr lang="en-US" altLang="zh-CN" sz="1900">
                <a:solidFill>
                  <a:srgbClr val="444444"/>
                </a:solidFill>
                <a:latin typeface="Calibri" charset="0"/>
                <a:sym typeface="HelvNeue Light for IBM" charset="0"/>
              </a:rPr>
              <a:t>Run Your Apps</a:t>
            </a:r>
            <a:endParaRPr lang="en-US" altLang="zh-CN" sz="9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7413" name="AutoShape 9"/>
          <p:cNvSpPr>
            <a:spLocks/>
          </p:cNvSpPr>
          <p:nvPr/>
        </p:nvSpPr>
        <p:spPr bwMode="auto">
          <a:xfrm>
            <a:off x="5381625" y="1553108"/>
            <a:ext cx="3322638" cy="47783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03" tIns="35703" rIns="35703" bIns="35703" anchor="ctr"/>
          <a:lstStyle/>
          <a:p>
            <a:pPr defTabSz="582613" eaLnBrk="1" hangingPunct="1"/>
            <a:r>
              <a:rPr lang="en-US" altLang="zh-CN" sz="1200">
                <a:solidFill>
                  <a:srgbClr val="737271"/>
                </a:solidFill>
                <a:latin typeface="Calibri" charset="0"/>
                <a:sym typeface="HelvNeue Light for IBM" charset="0"/>
              </a:rPr>
              <a:t>The developer can chose any language runtime or bring their own.  Just upload your code and go.</a:t>
            </a:r>
            <a:endParaRPr lang="en-US" altLang="zh-CN" sz="12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7414" name="AutoShape 10"/>
          <p:cNvSpPr>
            <a:spLocks/>
          </p:cNvSpPr>
          <p:nvPr/>
        </p:nvSpPr>
        <p:spPr bwMode="auto">
          <a:xfrm>
            <a:off x="5381625" y="2250020"/>
            <a:ext cx="1922463" cy="23177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03" tIns="35703" rIns="35703" bIns="35703" anchor="ctr"/>
          <a:lstStyle/>
          <a:p>
            <a:pPr defTabSz="455613" eaLnBrk="1" hangingPunct="1">
              <a:lnSpc>
                <a:spcPts val="1400"/>
              </a:lnSpc>
            </a:pPr>
            <a:r>
              <a:rPr lang="en-US" altLang="zh-CN" sz="1900">
                <a:solidFill>
                  <a:srgbClr val="444444"/>
                </a:solidFill>
                <a:latin typeface="Calibri" charset="0"/>
                <a:sym typeface="HelvNeue Light for IBM" charset="0"/>
              </a:rPr>
              <a:t>DevOps</a:t>
            </a:r>
            <a:endParaRPr lang="en-US" altLang="zh-CN" sz="9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7415" name="AutoShape 11"/>
          <p:cNvSpPr>
            <a:spLocks/>
          </p:cNvSpPr>
          <p:nvPr/>
        </p:nvSpPr>
        <p:spPr bwMode="auto">
          <a:xfrm>
            <a:off x="5389563" y="2486558"/>
            <a:ext cx="3003550" cy="476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03" tIns="35703" rIns="35703" bIns="35703" anchor="ctr"/>
          <a:lstStyle/>
          <a:p>
            <a:pPr defTabSz="582613" eaLnBrk="1" hangingPunct="1"/>
            <a:r>
              <a:rPr lang="en-US" altLang="zh-CN" sz="1200">
                <a:solidFill>
                  <a:srgbClr val="737271"/>
                </a:solidFill>
                <a:latin typeface="Calibri" charset="0"/>
                <a:sym typeface="HelvNeue Light for IBM" charset="0"/>
              </a:rPr>
              <a:t>Development, monitoring, deployment and logging tools allow the developer to run the entire application</a:t>
            </a:r>
            <a:endParaRPr lang="en-US" altLang="zh-CN" sz="12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7416" name="AutoShape 12"/>
          <p:cNvSpPr>
            <a:spLocks/>
          </p:cNvSpPr>
          <p:nvPr/>
        </p:nvSpPr>
        <p:spPr bwMode="auto">
          <a:xfrm>
            <a:off x="5411788" y="3213633"/>
            <a:ext cx="2397125" cy="2587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03" tIns="35703" rIns="35703" bIns="35703" anchor="ctr"/>
          <a:lstStyle/>
          <a:p>
            <a:pPr defTabSz="455613" eaLnBrk="1" hangingPunct="1">
              <a:lnSpc>
                <a:spcPts val="1400"/>
              </a:lnSpc>
            </a:pPr>
            <a:r>
              <a:rPr lang="en-US" altLang="zh-CN" sz="1900">
                <a:solidFill>
                  <a:srgbClr val="444444"/>
                </a:solidFill>
                <a:latin typeface="Calibri" charset="0"/>
                <a:sym typeface="HelvNeue Light for IBM" charset="0"/>
              </a:rPr>
              <a:t>APIs and Services</a:t>
            </a:r>
            <a:endParaRPr lang="en-US" altLang="zh-CN" sz="9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7417" name="AutoShape 13"/>
          <p:cNvSpPr>
            <a:spLocks/>
          </p:cNvSpPr>
          <p:nvPr/>
        </p:nvSpPr>
        <p:spPr bwMode="auto">
          <a:xfrm>
            <a:off x="5419725" y="3451758"/>
            <a:ext cx="2997200" cy="476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03" tIns="35703" rIns="35703" bIns="35703" anchor="ctr"/>
          <a:lstStyle/>
          <a:p>
            <a:pPr defTabSz="582613" eaLnBrk="1" hangingPunct="1"/>
            <a:r>
              <a:rPr lang="en-US" altLang="zh-CN" sz="1200">
                <a:solidFill>
                  <a:srgbClr val="737271"/>
                </a:solidFill>
                <a:latin typeface="Calibri" charset="0"/>
                <a:sym typeface="HelvNeue Light for IBM" charset="0"/>
              </a:rPr>
              <a:t>A catalog of open source, IBM and third party APIs services allow a developer to stitch together an application in minutes.</a:t>
            </a:r>
            <a:endParaRPr lang="en-US" altLang="zh-CN" sz="12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7418" name="AutoShape 12"/>
          <p:cNvSpPr>
            <a:spLocks/>
          </p:cNvSpPr>
          <p:nvPr/>
        </p:nvSpPr>
        <p:spPr bwMode="auto">
          <a:xfrm>
            <a:off x="5419725" y="4170895"/>
            <a:ext cx="2120900" cy="255588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03" tIns="35703" rIns="35703" bIns="35703" anchor="ctr"/>
          <a:lstStyle/>
          <a:p>
            <a:pPr defTabSz="455613" eaLnBrk="1" hangingPunct="1">
              <a:lnSpc>
                <a:spcPts val="1400"/>
              </a:lnSpc>
            </a:pPr>
            <a:r>
              <a:rPr lang="en-US" altLang="zh-CN" sz="1900">
                <a:solidFill>
                  <a:srgbClr val="444444"/>
                </a:solidFill>
                <a:latin typeface="Calibri" charset="0"/>
                <a:sym typeface="HelvNeue Light for IBM" charset="0"/>
              </a:rPr>
              <a:t>Cloud Integration</a:t>
            </a:r>
            <a:endParaRPr lang="en-US" altLang="zh-CN" sz="9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7419" name="AutoShape 13"/>
          <p:cNvSpPr>
            <a:spLocks/>
          </p:cNvSpPr>
          <p:nvPr/>
        </p:nvSpPr>
        <p:spPr bwMode="auto">
          <a:xfrm>
            <a:off x="5427663" y="4534433"/>
            <a:ext cx="3184525" cy="476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03" tIns="35703" rIns="35703" bIns="35703" anchor="ctr"/>
          <a:lstStyle/>
          <a:p>
            <a:pPr defTabSz="582613" eaLnBrk="1" hangingPunct="1"/>
            <a:r>
              <a:rPr lang="en-US" altLang="zh-CN" sz="1200">
                <a:solidFill>
                  <a:srgbClr val="737271"/>
                </a:solidFill>
                <a:latin typeface="Calibri" charset="0"/>
                <a:sym typeface="HelvNeue Light for IBM" charset="0"/>
              </a:rPr>
              <a:t>Build hybrid environments.  Connect to on-premises systems of record plus other public and private clouds.  Expose your own APIs to your developers.</a:t>
            </a:r>
            <a:endParaRPr lang="en-US" altLang="zh-CN" sz="12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7420" name="AutoShape 12"/>
          <p:cNvSpPr>
            <a:spLocks/>
          </p:cNvSpPr>
          <p:nvPr/>
        </p:nvSpPr>
        <p:spPr bwMode="auto">
          <a:xfrm>
            <a:off x="5427663" y="5332945"/>
            <a:ext cx="2595562" cy="255588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03" tIns="35703" rIns="35703" bIns="35703" anchor="ctr"/>
          <a:lstStyle/>
          <a:p>
            <a:pPr defTabSz="455613" eaLnBrk="1" hangingPunct="1">
              <a:lnSpc>
                <a:spcPts val="1400"/>
              </a:lnSpc>
            </a:pPr>
            <a:r>
              <a:rPr lang="en-US" altLang="zh-CN" sz="1900">
                <a:solidFill>
                  <a:srgbClr val="444444"/>
                </a:solidFill>
                <a:latin typeface="Calibri" charset="0"/>
                <a:sym typeface="HelvNeue Light for IBM" charset="0"/>
              </a:rPr>
              <a:t>Extend SaaS Apps</a:t>
            </a:r>
            <a:endParaRPr lang="en-US" altLang="zh-CN" sz="9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sp>
        <p:nvSpPr>
          <p:cNvPr id="17421" name="AutoShape 13"/>
          <p:cNvSpPr>
            <a:spLocks/>
          </p:cNvSpPr>
          <p:nvPr/>
        </p:nvSpPr>
        <p:spPr bwMode="auto">
          <a:xfrm>
            <a:off x="5435600" y="5571070"/>
            <a:ext cx="3176588" cy="476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03" tIns="35703" rIns="35703" bIns="35703"/>
          <a:lstStyle/>
          <a:p>
            <a:pPr defTabSz="582613" eaLnBrk="1" hangingPunct="1"/>
            <a:r>
              <a:rPr lang="en-US" altLang="zh-CN" sz="1200">
                <a:solidFill>
                  <a:srgbClr val="737271"/>
                </a:solidFill>
                <a:latin typeface="Calibri" charset="0"/>
                <a:sym typeface="HelvNeue Light for IBM" charset="0"/>
              </a:rPr>
              <a:t>Drop in SaaS App SDKs and extend to new use cases (e.g,. Mobile, Analytics, Web)</a:t>
            </a:r>
            <a:endParaRPr lang="en-US" altLang="zh-CN" sz="1200">
              <a:solidFill>
                <a:srgbClr val="000000"/>
              </a:solidFill>
              <a:latin typeface="Calibri" charset="0"/>
              <a:sym typeface="HelvNeue Light for IBM" charset="0"/>
            </a:endParaRPr>
          </a:p>
        </p:txBody>
      </p:sp>
      <p:pic>
        <p:nvPicPr>
          <p:cNvPr id="1742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414995"/>
            <a:ext cx="489743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619908"/>
            <a:ext cx="4865687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8948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gile@GBS Template White 4a">
  <a:themeElements>
    <a:clrScheme name="Agil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6699"/>
      </a:accent1>
      <a:accent2>
        <a:srgbClr val="81DA3D"/>
      </a:accent2>
      <a:accent3>
        <a:srgbClr val="72D3FF"/>
      </a:accent3>
      <a:accent4>
        <a:srgbClr val="097486"/>
      </a:accent4>
      <a:accent5>
        <a:srgbClr val="006699"/>
      </a:accent5>
      <a:accent6>
        <a:srgbClr val="81DA3D"/>
      </a:accent6>
      <a:hlink>
        <a:srgbClr val="0CA1C9"/>
      </a:hlink>
      <a:folHlink>
        <a:srgbClr val="0C4C56"/>
      </a:folHlink>
    </a:clrScheme>
    <a:fontScheme name="GBS January 20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114300" marR="0" indent="-11430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Char char="§"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114300" marR="0" indent="-11430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Char char="§"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GBS January 201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19027"/>
        </a:accent1>
        <a:accent2>
          <a:srgbClr val="F04E3A"/>
        </a:accent2>
        <a:accent3>
          <a:srgbClr val="FFFFFF"/>
        </a:accent3>
        <a:accent4>
          <a:srgbClr val="000000"/>
        </a:accent4>
        <a:accent5>
          <a:srgbClr val="F7C6AC"/>
        </a:accent5>
        <a:accent6>
          <a:srgbClr val="D94634"/>
        </a:accent6>
        <a:hlink>
          <a:srgbClr val="4D2867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Agile@GBS Template White 4a" id="{0B5ECB12-68A7-4262-A684-52C0CF679441}" vid="{3DE30F0A-51EE-4F16-907D-818A5828EE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</TotalTime>
  <Words>1768</Words>
  <Application>Microsoft Macintosh PowerPoint</Application>
  <PresentationFormat>全屏显示(4:3)</PresentationFormat>
  <Paragraphs>340</Paragraphs>
  <Slides>41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Agile@GBS Template White 4a</vt:lpstr>
      <vt:lpstr>Bluemix Introduction and Practices</vt:lpstr>
      <vt:lpstr>Agenda</vt:lpstr>
      <vt:lpstr>1.1 IBM Next Generation Cloud Environment</vt:lpstr>
      <vt:lpstr>1.2 IBM-provided cloud services models</vt:lpstr>
      <vt:lpstr>1.3 Why not just use IaaS?</vt:lpstr>
      <vt:lpstr>2  Introducing IBM Bluemix</vt:lpstr>
      <vt:lpstr>2.1 Bluemix Architecture</vt:lpstr>
      <vt:lpstr>PowerPoint 演示文稿</vt:lpstr>
      <vt:lpstr>PowerPoint 演示文稿</vt:lpstr>
      <vt:lpstr>PowerPoint 演示文稿</vt:lpstr>
      <vt:lpstr>2.5 Which services can Bluemix offer?</vt:lpstr>
      <vt:lpstr>3.1 Bluemix management - Dashboard</vt:lpstr>
      <vt:lpstr>3.2 Bluemix management - APP Dashboard ---Show service credentials</vt:lpstr>
      <vt:lpstr>3.2 Bluemix management - APP Dashboard#Guide ---View coding guide for this app</vt:lpstr>
      <vt:lpstr>3.3 Bluemix management – APP Runtime</vt:lpstr>
      <vt:lpstr>3.4 Bluemix management – APP Files and Logs</vt:lpstr>
      <vt:lpstr>3.5 Bluemix management – APP Environment Variables</vt:lpstr>
      <vt:lpstr>3.6 An example to add Node.js app and bind a service#1</vt:lpstr>
      <vt:lpstr>3.6 An example to add Node.js app and bind a service#2</vt:lpstr>
      <vt:lpstr>3.6 An example to add Node.js app and bind a service#3 ---It will use the default Node.JS buildpack as follows, you can get it by “cf buildpacks”</vt:lpstr>
      <vt:lpstr>3.6 An example to add Node.js app and bind a service ---Add a MongoLab service</vt:lpstr>
      <vt:lpstr>4.1 Integration - API Management ---Extend existing investments and infrastructure</vt:lpstr>
      <vt:lpstr>4.2 Integration – Cloud Integration ---Extend existing investments and infrastructure</vt:lpstr>
      <vt:lpstr>4.3 Integration – Secure Gateway  ---Extend existing investments and infrastructure</vt:lpstr>
      <vt:lpstr>4.4 Integration – With IMC</vt:lpstr>
      <vt:lpstr>5. What is IBM Bluemix DevOps 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 Practice tips</vt:lpstr>
      <vt:lpstr>6 Practice tips - continued</vt:lpstr>
      <vt:lpstr>7. Bluemix environments</vt:lpstr>
      <vt:lpstr>Thanks!</vt:lpstr>
      <vt:lpstr>Why Cloud Foundry?</vt:lpstr>
      <vt:lpstr>Cloud Foundry Components </vt:lpstr>
    </vt:vector>
  </TitlesOfParts>
  <Company>IBM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JDV</dc:creator>
  <cp:lastModifiedBy>Jacky Mao</cp:lastModifiedBy>
  <cp:revision>140</cp:revision>
  <dcterms:created xsi:type="dcterms:W3CDTF">2015-06-10T09:16:33Z</dcterms:created>
  <dcterms:modified xsi:type="dcterms:W3CDTF">2015-11-02T10:19:48Z</dcterms:modified>
</cp:coreProperties>
</file>